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3" r:id="rId1"/>
    <p:sldMasterId id="2147483716" r:id="rId2"/>
    <p:sldMasterId id="2147483718" r:id="rId3"/>
    <p:sldMasterId id="2147483720" r:id="rId4"/>
    <p:sldMasterId id="2147483725" r:id="rId5"/>
    <p:sldMasterId id="2147483727" r:id="rId6"/>
  </p:sldMasterIdLst>
  <p:notesMasterIdLst>
    <p:notesMasterId r:id="rId30"/>
  </p:notesMasterIdLst>
  <p:handoutMasterIdLst>
    <p:handoutMasterId r:id="rId31"/>
  </p:handoutMasterIdLst>
  <p:sldIdLst>
    <p:sldId id="674" r:id="rId7"/>
    <p:sldId id="670" r:id="rId8"/>
    <p:sldId id="684" r:id="rId9"/>
    <p:sldId id="765" r:id="rId10"/>
    <p:sldId id="2147378836" r:id="rId11"/>
    <p:sldId id="685" r:id="rId12"/>
    <p:sldId id="754" r:id="rId13"/>
    <p:sldId id="757" r:id="rId14"/>
    <p:sldId id="758" r:id="rId15"/>
    <p:sldId id="686" r:id="rId16"/>
    <p:sldId id="2147378832" r:id="rId17"/>
    <p:sldId id="756" r:id="rId18"/>
    <p:sldId id="687" r:id="rId19"/>
    <p:sldId id="752" r:id="rId20"/>
    <p:sldId id="2147378833" r:id="rId21"/>
    <p:sldId id="762" r:id="rId22"/>
    <p:sldId id="2147378834" r:id="rId23"/>
    <p:sldId id="764" r:id="rId24"/>
    <p:sldId id="2147378835" r:id="rId25"/>
    <p:sldId id="689" r:id="rId26"/>
    <p:sldId id="723" r:id="rId27"/>
    <p:sldId id="673"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userDrawn="1">
          <p15:clr>
            <a:srgbClr val="A4A3A4"/>
          </p15:clr>
        </p15:guide>
        <p15:guide id="2" pos="4951" userDrawn="1">
          <p15:clr>
            <a:srgbClr val="A4A3A4"/>
          </p15:clr>
        </p15:guide>
        <p15:guide id="3" orient="horz" pos="1729" userDrawn="1">
          <p15:clr>
            <a:srgbClr val="A4A3A4"/>
          </p15:clr>
        </p15:guide>
        <p15:guide id="4" pos="2774" userDrawn="1">
          <p15:clr>
            <a:srgbClr val="A4A3A4"/>
          </p15:clr>
        </p15:guide>
        <p15:guide id="5" pos="1028" userDrawn="1">
          <p15:clr>
            <a:srgbClr val="A4A3A4"/>
          </p15:clr>
        </p15:guide>
        <p15:guide id="6" pos="128" userDrawn="1">
          <p15:clr>
            <a:srgbClr val="A4A3A4"/>
          </p15:clr>
        </p15:guide>
        <p15:guide id="8" pos="1176" userDrawn="1">
          <p15:clr>
            <a:srgbClr val="A4A3A4"/>
          </p15:clr>
        </p15:guide>
        <p15:guide id="9" orient="horz" pos="93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FC1D5F-3FB1-9C5E-923B-35996C50C3F3}" name="WAUTERS Pascale EXT ( CAJU )" initials="WPE(C)" userId="S::Pascale.Wauters-ext@clean-aviation.eu::94dee31c-f754-414f-9c56-bbfaa2a303bf" providerId="AD"/>
  <p188:author id="{E46D9E89-E724-9F58-4649-E1197C314060}" name="VAN MANEN Ron (CAJU)" initials="VMR(" userId="S::Ron.VanManen@clean-aviation.eu::76169777-9c94-4ec4-8f8f-c1cecc1d17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U Maria-Fernanda (CAJU)" initials="FMF(" lastIdx="2" clrIdx="0">
    <p:extLst>
      <p:ext uri="{19B8F6BF-5375-455C-9EA6-DF929625EA0E}">
        <p15:presenceInfo xmlns:p15="http://schemas.microsoft.com/office/powerpoint/2012/main" userId="S::Maria-Fernanda.Fau@cleansky.eu::ac8b10c1-4897-46f8-a3ce-76951c264e72" providerId="AD"/>
      </p:ext>
    </p:extLst>
  </p:cmAuthor>
  <p:cmAuthor id="2" name="KREIN Axel (CAJU)" initials="KA(" lastIdx="2" clrIdx="1">
    <p:extLst>
      <p:ext uri="{19B8F6BF-5375-455C-9EA6-DF929625EA0E}">
        <p15:presenceInfo xmlns:p15="http://schemas.microsoft.com/office/powerpoint/2012/main" userId="S::Axel.Krein@clean-aviation.eu::de2bafc0-e66f-4f7e-a223-0a99a1f4ba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3"/>
    <a:srgbClr val="199C69"/>
    <a:srgbClr val="006EAB"/>
    <a:srgbClr val="79B51D"/>
    <a:srgbClr val="000000"/>
    <a:srgbClr val="009DF4"/>
    <a:srgbClr val="009F80"/>
    <a:srgbClr val="002A29"/>
    <a:srgbClr val="B6C2C8"/>
    <a:srgbClr val="D7EFE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6" autoAdjust="0"/>
    <p:restoredTop sz="88249" autoAdjust="0"/>
  </p:normalViewPr>
  <p:slideViewPr>
    <p:cSldViewPr snapToGrid="0" showGuides="1">
      <p:cViewPr varScale="1">
        <p:scale>
          <a:sx n="97" d="100"/>
          <a:sy n="97" d="100"/>
        </p:scale>
        <p:origin x="1284" y="96"/>
      </p:cViewPr>
      <p:guideLst>
        <p:guide orient="horz" pos="3339"/>
        <p:guide pos="4951"/>
        <p:guide orient="horz" pos="1729"/>
        <p:guide pos="2774"/>
        <p:guide pos="1028"/>
        <p:guide pos="128"/>
        <p:guide pos="1176"/>
        <p:guide orient="horz" pos="935"/>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852"/>
    </p:cViewPr>
  </p:sorterViewPr>
  <p:notesViewPr>
    <p:cSldViewPr snapToGrid="0" showGuides="1">
      <p:cViewPr varScale="1">
        <p:scale>
          <a:sx n="77" d="100"/>
          <a:sy n="77" d="100"/>
        </p:scale>
        <p:origin x="342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BBAD7-BA47-4F01-96CB-A48A11CD8F18}" type="doc">
      <dgm:prSet loTypeId="urn:microsoft.com/office/officeart/2005/8/layout/process2" loCatId="process" qsTypeId="urn:microsoft.com/office/officeart/2005/8/quickstyle/simple1" qsCatId="simple" csTypeId="urn:microsoft.com/office/officeart/2005/8/colors/accent1_2" csCatId="accent1" phldr="1"/>
      <dgm:spPr/>
    </dgm:pt>
    <dgm:pt modelId="{BD8673FB-A4F4-4C9E-83EA-D90FA6CDE0C8}">
      <dgm:prSet phldrT="[Text]"/>
      <dgm:spPr/>
      <dgm:t>
        <a:bodyPr/>
        <a:lstStyle/>
        <a:p>
          <a:r>
            <a:rPr lang="en-GB" dirty="0"/>
            <a:t>DC I</a:t>
          </a:r>
        </a:p>
      </dgm:t>
    </dgm:pt>
    <dgm:pt modelId="{1BE38F2E-2583-4A82-944E-513046EA90E2}" type="parTrans" cxnId="{A8ED28DF-A837-460C-B1C5-EC2FBFF36D56}">
      <dgm:prSet/>
      <dgm:spPr/>
      <dgm:t>
        <a:bodyPr/>
        <a:lstStyle/>
        <a:p>
          <a:endParaRPr lang="en-GB"/>
        </a:p>
      </dgm:t>
    </dgm:pt>
    <dgm:pt modelId="{D9B2B7AB-76BF-483D-9917-973521D799AA}" type="sibTrans" cxnId="{A8ED28DF-A837-460C-B1C5-EC2FBFF36D56}">
      <dgm:prSet/>
      <dgm:spPr/>
      <dgm:t>
        <a:bodyPr/>
        <a:lstStyle/>
        <a:p>
          <a:endParaRPr lang="en-GB"/>
        </a:p>
      </dgm:t>
    </dgm:pt>
    <dgm:pt modelId="{506890CA-4472-4E9B-8227-0ECF62000D76}">
      <dgm:prSet phldrT="[Text]"/>
      <dgm:spPr/>
      <dgm:t>
        <a:bodyPr/>
        <a:lstStyle/>
        <a:p>
          <a:r>
            <a:rPr lang="en-GB" dirty="0"/>
            <a:t>R_DC</a:t>
          </a:r>
        </a:p>
      </dgm:t>
    </dgm:pt>
    <dgm:pt modelId="{F9C2B701-D02D-48B5-AC82-38A0BBE1AE15}" type="parTrans" cxnId="{8A6D9CC1-74EB-4B1B-8C5A-A69D87EFCABF}">
      <dgm:prSet/>
      <dgm:spPr/>
      <dgm:t>
        <a:bodyPr/>
        <a:lstStyle/>
        <a:p>
          <a:endParaRPr lang="en-GB"/>
        </a:p>
      </dgm:t>
    </dgm:pt>
    <dgm:pt modelId="{8ACC6A72-C581-400B-B292-AFF0B938CBE1}" type="sibTrans" cxnId="{8A6D9CC1-74EB-4B1B-8C5A-A69D87EFCABF}">
      <dgm:prSet/>
      <dgm:spPr/>
      <dgm:t>
        <a:bodyPr/>
        <a:lstStyle/>
        <a:p>
          <a:endParaRPr lang="en-GB"/>
        </a:p>
      </dgm:t>
    </dgm:pt>
    <dgm:pt modelId="{66EC5CC3-F554-475C-9355-8DE385D0F083}">
      <dgm:prSet phldrT="[Text]"/>
      <dgm:spPr/>
      <dgm:t>
        <a:bodyPr/>
        <a:lstStyle/>
        <a:p>
          <a:r>
            <a:rPr lang="en-GB" dirty="0" err="1"/>
            <a:t>Aux_R</a:t>
          </a:r>
          <a:endParaRPr lang="en-GB" dirty="0"/>
        </a:p>
      </dgm:t>
    </dgm:pt>
    <dgm:pt modelId="{65732F58-8EFD-472B-A8F8-814E04A83B30}" type="parTrans" cxnId="{2B9FB99B-7C98-4D3D-B8A3-FBB4AE89716A}">
      <dgm:prSet/>
      <dgm:spPr/>
      <dgm:t>
        <a:bodyPr/>
        <a:lstStyle/>
        <a:p>
          <a:endParaRPr lang="en-GB"/>
        </a:p>
      </dgm:t>
    </dgm:pt>
    <dgm:pt modelId="{585709BE-2CDE-4F3F-9334-2166F0CB2C4F}" type="sibTrans" cxnId="{2B9FB99B-7C98-4D3D-B8A3-FBB4AE89716A}">
      <dgm:prSet/>
      <dgm:spPr/>
      <dgm:t>
        <a:bodyPr/>
        <a:lstStyle/>
        <a:p>
          <a:endParaRPr lang="en-GB"/>
        </a:p>
      </dgm:t>
    </dgm:pt>
    <dgm:pt modelId="{B551851F-3F84-4723-A0F0-84E7BE25508A}">
      <dgm:prSet phldrT="[Text]"/>
      <dgm:spPr/>
      <dgm:t>
        <a:bodyPr/>
        <a:lstStyle/>
        <a:p>
          <a:r>
            <a:rPr lang="en-GB" dirty="0"/>
            <a:t>DC II</a:t>
          </a:r>
        </a:p>
      </dgm:t>
    </dgm:pt>
    <dgm:pt modelId="{4BD2D76C-0233-4975-A62D-7995DC35854B}" type="parTrans" cxnId="{43EF606A-4EF1-432F-868A-4D5D95B1BA20}">
      <dgm:prSet/>
      <dgm:spPr/>
      <dgm:t>
        <a:bodyPr/>
        <a:lstStyle/>
        <a:p>
          <a:endParaRPr lang="en-GB"/>
        </a:p>
      </dgm:t>
    </dgm:pt>
    <dgm:pt modelId="{AE43FDB4-EE12-428C-9F17-F8B5DA05372A}" type="sibTrans" cxnId="{43EF606A-4EF1-432F-868A-4D5D95B1BA20}">
      <dgm:prSet/>
      <dgm:spPr/>
      <dgm:t>
        <a:bodyPr/>
        <a:lstStyle/>
        <a:p>
          <a:endParaRPr lang="en-GB"/>
        </a:p>
      </dgm:t>
    </dgm:pt>
    <dgm:pt modelId="{5E8B579C-2FBA-417D-8FAE-A0BC0591A8C8}">
      <dgm:prSet phldrT="[Text]"/>
      <dgm:spPr/>
      <dgm:t>
        <a:bodyPr/>
        <a:lstStyle/>
        <a:p>
          <a:r>
            <a:rPr lang="en-GB" dirty="0"/>
            <a:t>R_R_DC</a:t>
          </a:r>
        </a:p>
      </dgm:t>
    </dgm:pt>
    <dgm:pt modelId="{016DE211-7B23-4B05-A399-180BE00D2B36}" type="parTrans" cxnId="{8F493CFB-5DDD-4F46-9180-19FFA48CD152}">
      <dgm:prSet/>
      <dgm:spPr/>
      <dgm:t>
        <a:bodyPr/>
        <a:lstStyle/>
        <a:p>
          <a:endParaRPr lang="en-GB"/>
        </a:p>
      </dgm:t>
    </dgm:pt>
    <dgm:pt modelId="{201126CA-7DBC-4B04-9947-1033EFEA10B7}" type="sibTrans" cxnId="{8F493CFB-5DDD-4F46-9180-19FFA48CD152}">
      <dgm:prSet/>
      <dgm:spPr/>
      <dgm:t>
        <a:bodyPr/>
        <a:lstStyle/>
        <a:p>
          <a:endParaRPr lang="en-GB"/>
        </a:p>
      </dgm:t>
    </dgm:pt>
    <dgm:pt modelId="{B917330D-5761-41BA-9E84-30353CA243A6}">
      <dgm:prSet phldrT="[Text]"/>
      <dgm:spPr/>
      <dgm:t>
        <a:bodyPr/>
        <a:lstStyle/>
        <a:p>
          <a:r>
            <a:rPr lang="en-GB" dirty="0"/>
            <a:t>DC III</a:t>
          </a:r>
        </a:p>
      </dgm:t>
    </dgm:pt>
    <dgm:pt modelId="{90237C8A-F874-4320-B34B-F6A569D87390}" type="parTrans" cxnId="{9A8ABE70-D801-44A4-B056-43B7E6F93A31}">
      <dgm:prSet/>
      <dgm:spPr/>
      <dgm:t>
        <a:bodyPr/>
        <a:lstStyle/>
        <a:p>
          <a:endParaRPr lang="en-GB"/>
        </a:p>
      </dgm:t>
    </dgm:pt>
    <dgm:pt modelId="{EBCDD9D7-E8EA-43C3-AE05-32F4AD568D14}" type="sibTrans" cxnId="{9A8ABE70-D801-44A4-B056-43B7E6F93A31}">
      <dgm:prSet/>
      <dgm:spPr/>
      <dgm:t>
        <a:bodyPr/>
        <a:lstStyle/>
        <a:p>
          <a:endParaRPr lang="en-GB"/>
        </a:p>
      </dgm:t>
    </dgm:pt>
    <dgm:pt modelId="{1A1EBB87-0DA4-4B0D-A1C4-A43CEAAE242E}">
      <dgm:prSet phldrT="[Text]"/>
      <dgm:spPr/>
      <dgm:t>
        <a:bodyPr/>
        <a:lstStyle/>
        <a:p>
          <a:r>
            <a:rPr lang="en-GB" dirty="0"/>
            <a:t>Aux</a:t>
          </a:r>
        </a:p>
      </dgm:t>
    </dgm:pt>
    <dgm:pt modelId="{522EE1D6-BD2F-4CCA-B31E-CC9A37AE6099}" type="parTrans" cxnId="{AC36F60E-32BD-41D1-A723-A48C0CA75F69}">
      <dgm:prSet/>
      <dgm:spPr/>
      <dgm:t>
        <a:bodyPr/>
        <a:lstStyle/>
        <a:p>
          <a:endParaRPr lang="en-GB"/>
        </a:p>
      </dgm:t>
    </dgm:pt>
    <dgm:pt modelId="{DA6F6DF8-4387-4BFA-BC62-AC2D99695082}" type="sibTrans" cxnId="{AC36F60E-32BD-41D1-A723-A48C0CA75F69}">
      <dgm:prSet/>
      <dgm:spPr/>
      <dgm:t>
        <a:bodyPr/>
        <a:lstStyle/>
        <a:p>
          <a:endParaRPr lang="en-GB"/>
        </a:p>
      </dgm:t>
    </dgm:pt>
    <dgm:pt modelId="{2AD79073-AA96-45DF-B9D9-62331C226F86}">
      <dgm:prSet phldrT="[Text]"/>
      <dgm:spPr/>
      <dgm:t>
        <a:bodyPr/>
        <a:lstStyle/>
        <a:p>
          <a:r>
            <a:rPr lang="en-GB" dirty="0"/>
            <a:t>LCI</a:t>
          </a:r>
        </a:p>
      </dgm:t>
    </dgm:pt>
    <dgm:pt modelId="{FA07639B-0183-45D1-A4B8-0028ABEF5882}" type="parTrans" cxnId="{917FC43A-84D7-45BD-9527-66DAAAE2DCC7}">
      <dgm:prSet/>
      <dgm:spPr/>
      <dgm:t>
        <a:bodyPr/>
        <a:lstStyle/>
        <a:p>
          <a:endParaRPr lang="en-GB"/>
        </a:p>
      </dgm:t>
    </dgm:pt>
    <dgm:pt modelId="{7EDEE0B3-41E3-4B7A-B5B0-032A493B28A6}" type="sibTrans" cxnId="{917FC43A-84D7-45BD-9527-66DAAAE2DCC7}">
      <dgm:prSet/>
      <dgm:spPr/>
      <dgm:t>
        <a:bodyPr/>
        <a:lstStyle/>
        <a:p>
          <a:endParaRPr lang="en-GB"/>
        </a:p>
      </dgm:t>
    </dgm:pt>
    <dgm:pt modelId="{BC379DEF-3484-4A05-94A4-14355EE97125}">
      <dgm:prSet phldrT="[Text]"/>
      <dgm:spPr/>
      <dgm:t>
        <a:bodyPr/>
        <a:lstStyle/>
        <a:p>
          <a:r>
            <a:rPr lang="en-GB" dirty="0"/>
            <a:t>LCA PM</a:t>
          </a:r>
        </a:p>
      </dgm:t>
    </dgm:pt>
    <dgm:pt modelId="{6799D920-6232-4A55-9618-412B0C62B957}" type="parTrans" cxnId="{25BB1D52-AC4B-4480-A578-54CB49B2929F}">
      <dgm:prSet/>
      <dgm:spPr/>
      <dgm:t>
        <a:bodyPr/>
        <a:lstStyle/>
        <a:p>
          <a:endParaRPr lang="en-GB"/>
        </a:p>
      </dgm:t>
    </dgm:pt>
    <dgm:pt modelId="{87257773-C0C5-4264-849B-ECFF8981642B}" type="sibTrans" cxnId="{25BB1D52-AC4B-4480-A578-54CB49B2929F}">
      <dgm:prSet/>
      <dgm:spPr/>
      <dgm:t>
        <a:bodyPr/>
        <a:lstStyle/>
        <a:p>
          <a:endParaRPr lang="en-GB"/>
        </a:p>
      </dgm:t>
    </dgm:pt>
    <dgm:pt modelId="{4B1131B3-4A31-453D-94C1-28672B683128}">
      <dgm:prSet phldrT="[Text]"/>
      <dgm:spPr/>
      <dgm:t>
        <a:bodyPr/>
        <a:lstStyle/>
        <a:p>
          <a:r>
            <a:rPr lang="en-GB" dirty="0"/>
            <a:t>LCA SM</a:t>
          </a:r>
        </a:p>
      </dgm:t>
    </dgm:pt>
    <dgm:pt modelId="{FD5F1111-DDCB-46E3-94B5-DB07D7962B63}" type="parTrans" cxnId="{81ACEEF5-E298-4AFD-B5FA-6921E97F1D62}">
      <dgm:prSet/>
      <dgm:spPr/>
      <dgm:t>
        <a:bodyPr/>
        <a:lstStyle/>
        <a:p>
          <a:endParaRPr lang="en-GB"/>
        </a:p>
      </dgm:t>
    </dgm:pt>
    <dgm:pt modelId="{CA086574-9D0D-4BC5-BF9B-57B1283A32E8}" type="sibTrans" cxnId="{81ACEEF5-E298-4AFD-B5FA-6921E97F1D62}">
      <dgm:prSet/>
      <dgm:spPr/>
      <dgm:t>
        <a:bodyPr/>
        <a:lstStyle/>
        <a:p>
          <a:endParaRPr lang="en-GB"/>
        </a:p>
      </dgm:t>
    </dgm:pt>
    <dgm:pt modelId="{14FB5BC5-1890-4264-8DCD-83E35E7AE398}">
      <dgm:prSet phldrT="[Text]"/>
      <dgm:spPr>
        <a:solidFill>
          <a:schemeClr val="accent5">
            <a:lumMod val="65000"/>
          </a:schemeClr>
        </a:solidFill>
      </dgm:spPr>
      <dgm:t>
        <a:bodyPr/>
        <a:lstStyle/>
        <a:p>
          <a:r>
            <a:rPr lang="en-GB" dirty="0">
              <a:solidFill>
                <a:schemeClr val="tx1"/>
              </a:solidFill>
            </a:rPr>
            <a:t>...</a:t>
          </a:r>
        </a:p>
      </dgm:t>
    </dgm:pt>
    <dgm:pt modelId="{51BED7B4-2A5E-43AD-A5CD-9A00CF456505}" type="parTrans" cxnId="{8CCA7E94-316C-4019-BF05-54CF97C9F32C}">
      <dgm:prSet/>
      <dgm:spPr/>
      <dgm:t>
        <a:bodyPr/>
        <a:lstStyle/>
        <a:p>
          <a:endParaRPr lang="en-GB"/>
        </a:p>
      </dgm:t>
    </dgm:pt>
    <dgm:pt modelId="{D87CE94F-0B4A-496F-B809-DB78EF085EF6}" type="sibTrans" cxnId="{8CCA7E94-316C-4019-BF05-54CF97C9F32C}">
      <dgm:prSet/>
      <dgm:spPr/>
      <dgm:t>
        <a:bodyPr/>
        <a:lstStyle/>
        <a:p>
          <a:endParaRPr lang="en-GB"/>
        </a:p>
      </dgm:t>
    </dgm:pt>
    <dgm:pt modelId="{6D022381-08B6-42C0-88E9-9F82ABD059EE}" type="pres">
      <dgm:prSet presAssocID="{DECBBAD7-BA47-4F01-96CB-A48A11CD8F18}" presName="linearFlow" presStyleCnt="0">
        <dgm:presLayoutVars>
          <dgm:resizeHandles val="exact"/>
        </dgm:presLayoutVars>
      </dgm:prSet>
      <dgm:spPr/>
    </dgm:pt>
    <dgm:pt modelId="{DAD89305-47D8-4EDC-A5CF-CD58680381E9}" type="pres">
      <dgm:prSet presAssocID="{BD8673FB-A4F4-4C9E-83EA-D90FA6CDE0C8}" presName="node" presStyleLbl="node1" presStyleIdx="0" presStyleCnt="11">
        <dgm:presLayoutVars>
          <dgm:bulletEnabled val="1"/>
        </dgm:presLayoutVars>
      </dgm:prSet>
      <dgm:spPr/>
    </dgm:pt>
    <dgm:pt modelId="{2FE21923-A40E-4E2C-8BBE-B0F074827BEE}" type="pres">
      <dgm:prSet presAssocID="{D9B2B7AB-76BF-483D-9917-973521D799AA}" presName="sibTrans" presStyleLbl="sibTrans2D1" presStyleIdx="0" presStyleCnt="10"/>
      <dgm:spPr/>
    </dgm:pt>
    <dgm:pt modelId="{84B35591-F57A-42EE-A0B6-E043A7A54E89}" type="pres">
      <dgm:prSet presAssocID="{D9B2B7AB-76BF-483D-9917-973521D799AA}" presName="connectorText" presStyleLbl="sibTrans2D1" presStyleIdx="0" presStyleCnt="10"/>
      <dgm:spPr/>
    </dgm:pt>
    <dgm:pt modelId="{DCFEC32E-48F8-4C6E-AE36-3E261D5642F1}" type="pres">
      <dgm:prSet presAssocID="{506890CA-4472-4E9B-8227-0ECF62000D76}" presName="node" presStyleLbl="node1" presStyleIdx="1" presStyleCnt="11">
        <dgm:presLayoutVars>
          <dgm:bulletEnabled val="1"/>
        </dgm:presLayoutVars>
      </dgm:prSet>
      <dgm:spPr/>
    </dgm:pt>
    <dgm:pt modelId="{CF32F355-CCD7-47FC-9596-5A86D4461F09}" type="pres">
      <dgm:prSet presAssocID="{8ACC6A72-C581-400B-B292-AFF0B938CBE1}" presName="sibTrans" presStyleLbl="sibTrans2D1" presStyleIdx="1" presStyleCnt="10"/>
      <dgm:spPr/>
    </dgm:pt>
    <dgm:pt modelId="{CDD0B82B-CD3F-4516-966E-41FB526896D6}" type="pres">
      <dgm:prSet presAssocID="{8ACC6A72-C581-400B-B292-AFF0B938CBE1}" presName="connectorText" presStyleLbl="sibTrans2D1" presStyleIdx="1" presStyleCnt="10"/>
      <dgm:spPr/>
    </dgm:pt>
    <dgm:pt modelId="{5063C44D-F89A-4521-8CF9-B5D3A492E78F}" type="pres">
      <dgm:prSet presAssocID="{B551851F-3F84-4723-A0F0-84E7BE25508A}" presName="node" presStyleLbl="node1" presStyleIdx="2" presStyleCnt="11">
        <dgm:presLayoutVars>
          <dgm:bulletEnabled val="1"/>
        </dgm:presLayoutVars>
      </dgm:prSet>
      <dgm:spPr/>
    </dgm:pt>
    <dgm:pt modelId="{4F3839FB-EF67-4656-9F5D-BDDB01673DC7}" type="pres">
      <dgm:prSet presAssocID="{AE43FDB4-EE12-428C-9F17-F8B5DA05372A}" presName="sibTrans" presStyleLbl="sibTrans2D1" presStyleIdx="2" presStyleCnt="10"/>
      <dgm:spPr/>
    </dgm:pt>
    <dgm:pt modelId="{94DDBF27-20DB-4C9E-BB89-A67E775983EA}" type="pres">
      <dgm:prSet presAssocID="{AE43FDB4-EE12-428C-9F17-F8B5DA05372A}" presName="connectorText" presStyleLbl="sibTrans2D1" presStyleIdx="2" presStyleCnt="10"/>
      <dgm:spPr/>
    </dgm:pt>
    <dgm:pt modelId="{B60B7F4A-D6D0-4CB2-A1C2-CABFF854CF97}" type="pres">
      <dgm:prSet presAssocID="{5E8B579C-2FBA-417D-8FAE-A0BC0591A8C8}" presName="node" presStyleLbl="node1" presStyleIdx="3" presStyleCnt="11">
        <dgm:presLayoutVars>
          <dgm:bulletEnabled val="1"/>
        </dgm:presLayoutVars>
      </dgm:prSet>
      <dgm:spPr/>
    </dgm:pt>
    <dgm:pt modelId="{ED078EFE-D5BD-4EA7-9484-6C895C3217A3}" type="pres">
      <dgm:prSet presAssocID="{201126CA-7DBC-4B04-9947-1033EFEA10B7}" presName="sibTrans" presStyleLbl="sibTrans2D1" presStyleIdx="3" presStyleCnt="10"/>
      <dgm:spPr/>
    </dgm:pt>
    <dgm:pt modelId="{9DCF9CC1-049C-444A-885E-F2226A232C6D}" type="pres">
      <dgm:prSet presAssocID="{201126CA-7DBC-4B04-9947-1033EFEA10B7}" presName="connectorText" presStyleLbl="sibTrans2D1" presStyleIdx="3" presStyleCnt="10"/>
      <dgm:spPr/>
    </dgm:pt>
    <dgm:pt modelId="{C0DB212F-CBDF-463B-8FDC-4B147E0F06B1}" type="pres">
      <dgm:prSet presAssocID="{B917330D-5761-41BA-9E84-30353CA243A6}" presName="node" presStyleLbl="node1" presStyleIdx="4" presStyleCnt="11">
        <dgm:presLayoutVars>
          <dgm:bulletEnabled val="1"/>
        </dgm:presLayoutVars>
      </dgm:prSet>
      <dgm:spPr/>
    </dgm:pt>
    <dgm:pt modelId="{A15800B8-1B95-4397-A5F9-E41E21A28A29}" type="pres">
      <dgm:prSet presAssocID="{EBCDD9D7-E8EA-43C3-AE05-32F4AD568D14}" presName="sibTrans" presStyleLbl="sibTrans2D1" presStyleIdx="4" presStyleCnt="10"/>
      <dgm:spPr/>
    </dgm:pt>
    <dgm:pt modelId="{C1A58BD6-5778-4D32-B506-C3718B7A9785}" type="pres">
      <dgm:prSet presAssocID="{EBCDD9D7-E8EA-43C3-AE05-32F4AD568D14}" presName="connectorText" presStyleLbl="sibTrans2D1" presStyleIdx="4" presStyleCnt="10"/>
      <dgm:spPr/>
    </dgm:pt>
    <dgm:pt modelId="{ABC589EE-6CEE-45D2-9142-59D5DCDF668D}" type="pres">
      <dgm:prSet presAssocID="{1A1EBB87-0DA4-4B0D-A1C4-A43CEAAE242E}" presName="node" presStyleLbl="node1" presStyleIdx="5" presStyleCnt="11">
        <dgm:presLayoutVars>
          <dgm:bulletEnabled val="1"/>
        </dgm:presLayoutVars>
      </dgm:prSet>
      <dgm:spPr/>
    </dgm:pt>
    <dgm:pt modelId="{620419A1-1EC1-4783-90AC-4A6EAB77CB50}" type="pres">
      <dgm:prSet presAssocID="{DA6F6DF8-4387-4BFA-BC62-AC2D99695082}" presName="sibTrans" presStyleLbl="sibTrans2D1" presStyleIdx="5" presStyleCnt="10"/>
      <dgm:spPr/>
    </dgm:pt>
    <dgm:pt modelId="{9777AB21-4699-4C2B-A856-2C64D91D568E}" type="pres">
      <dgm:prSet presAssocID="{DA6F6DF8-4387-4BFA-BC62-AC2D99695082}" presName="connectorText" presStyleLbl="sibTrans2D1" presStyleIdx="5" presStyleCnt="10"/>
      <dgm:spPr/>
    </dgm:pt>
    <dgm:pt modelId="{5044C2D7-A4E5-4C2B-A1B0-D9D1A4DA5F0D}" type="pres">
      <dgm:prSet presAssocID="{66EC5CC3-F554-475C-9355-8DE385D0F083}" presName="node" presStyleLbl="node1" presStyleIdx="6" presStyleCnt="11">
        <dgm:presLayoutVars>
          <dgm:bulletEnabled val="1"/>
        </dgm:presLayoutVars>
      </dgm:prSet>
      <dgm:spPr/>
    </dgm:pt>
    <dgm:pt modelId="{19F5246C-64F9-4259-9AF7-7D1DF291F43D}" type="pres">
      <dgm:prSet presAssocID="{585709BE-2CDE-4F3F-9334-2166F0CB2C4F}" presName="sibTrans" presStyleLbl="sibTrans2D1" presStyleIdx="6" presStyleCnt="10"/>
      <dgm:spPr/>
    </dgm:pt>
    <dgm:pt modelId="{61BC236D-384E-4FC2-9CD6-5D74297092ED}" type="pres">
      <dgm:prSet presAssocID="{585709BE-2CDE-4F3F-9334-2166F0CB2C4F}" presName="connectorText" presStyleLbl="sibTrans2D1" presStyleIdx="6" presStyleCnt="10"/>
      <dgm:spPr/>
    </dgm:pt>
    <dgm:pt modelId="{2380445D-B5A0-4FE0-9EDB-5D070C951596}" type="pres">
      <dgm:prSet presAssocID="{2AD79073-AA96-45DF-B9D9-62331C226F86}" presName="node" presStyleLbl="node1" presStyleIdx="7" presStyleCnt="11">
        <dgm:presLayoutVars>
          <dgm:bulletEnabled val="1"/>
        </dgm:presLayoutVars>
      </dgm:prSet>
      <dgm:spPr/>
    </dgm:pt>
    <dgm:pt modelId="{02ECC3A9-1660-4968-8726-3418064A7F2C}" type="pres">
      <dgm:prSet presAssocID="{7EDEE0B3-41E3-4B7A-B5B0-032A493B28A6}" presName="sibTrans" presStyleLbl="sibTrans2D1" presStyleIdx="7" presStyleCnt="10"/>
      <dgm:spPr/>
    </dgm:pt>
    <dgm:pt modelId="{C0A27A19-DE24-4FBA-9356-DC23BE470EBD}" type="pres">
      <dgm:prSet presAssocID="{7EDEE0B3-41E3-4B7A-B5B0-032A493B28A6}" presName="connectorText" presStyleLbl="sibTrans2D1" presStyleIdx="7" presStyleCnt="10"/>
      <dgm:spPr/>
    </dgm:pt>
    <dgm:pt modelId="{8326FA4E-EBB3-4DF6-9478-04DFC390F212}" type="pres">
      <dgm:prSet presAssocID="{BC379DEF-3484-4A05-94A4-14355EE97125}" presName="node" presStyleLbl="node1" presStyleIdx="8" presStyleCnt="11">
        <dgm:presLayoutVars>
          <dgm:bulletEnabled val="1"/>
        </dgm:presLayoutVars>
      </dgm:prSet>
      <dgm:spPr/>
    </dgm:pt>
    <dgm:pt modelId="{F6D7167F-7BE1-4F55-BF0D-978CDB661467}" type="pres">
      <dgm:prSet presAssocID="{87257773-C0C5-4264-849B-ECFF8981642B}" presName="sibTrans" presStyleLbl="sibTrans2D1" presStyleIdx="8" presStyleCnt="10"/>
      <dgm:spPr/>
    </dgm:pt>
    <dgm:pt modelId="{19369EC0-2CE5-41B3-AE2F-EA48561BAD0A}" type="pres">
      <dgm:prSet presAssocID="{87257773-C0C5-4264-849B-ECFF8981642B}" presName="connectorText" presStyleLbl="sibTrans2D1" presStyleIdx="8" presStyleCnt="10"/>
      <dgm:spPr/>
    </dgm:pt>
    <dgm:pt modelId="{56777E44-E38F-48E3-8545-8474F9C729A8}" type="pres">
      <dgm:prSet presAssocID="{14FB5BC5-1890-4264-8DCD-83E35E7AE398}" presName="node" presStyleLbl="node1" presStyleIdx="9" presStyleCnt="11">
        <dgm:presLayoutVars>
          <dgm:bulletEnabled val="1"/>
        </dgm:presLayoutVars>
      </dgm:prSet>
      <dgm:spPr/>
    </dgm:pt>
    <dgm:pt modelId="{0D675F88-FDEC-42B2-AD18-1CA859EFAD9F}" type="pres">
      <dgm:prSet presAssocID="{D87CE94F-0B4A-496F-B809-DB78EF085EF6}" presName="sibTrans" presStyleLbl="sibTrans2D1" presStyleIdx="9" presStyleCnt="10"/>
      <dgm:spPr/>
    </dgm:pt>
    <dgm:pt modelId="{F641557A-C430-410D-B1A9-14EE4F279261}" type="pres">
      <dgm:prSet presAssocID="{D87CE94F-0B4A-496F-B809-DB78EF085EF6}" presName="connectorText" presStyleLbl="sibTrans2D1" presStyleIdx="9" presStyleCnt="10"/>
      <dgm:spPr/>
    </dgm:pt>
    <dgm:pt modelId="{0E0AB175-E3A9-4124-BA28-72767C1AE399}" type="pres">
      <dgm:prSet presAssocID="{4B1131B3-4A31-453D-94C1-28672B683128}" presName="node" presStyleLbl="node1" presStyleIdx="10" presStyleCnt="11">
        <dgm:presLayoutVars>
          <dgm:bulletEnabled val="1"/>
        </dgm:presLayoutVars>
      </dgm:prSet>
      <dgm:spPr/>
    </dgm:pt>
  </dgm:ptLst>
  <dgm:cxnLst>
    <dgm:cxn modelId="{49031504-EECB-413C-BC2F-33F9D089E91C}" type="presOf" srcId="{1A1EBB87-0DA4-4B0D-A1C4-A43CEAAE242E}" destId="{ABC589EE-6CEE-45D2-9142-59D5DCDF668D}" srcOrd="0" destOrd="0" presId="urn:microsoft.com/office/officeart/2005/8/layout/process2"/>
    <dgm:cxn modelId="{B2915807-23E4-4D3D-B022-FF262118D581}" type="presOf" srcId="{2AD79073-AA96-45DF-B9D9-62331C226F86}" destId="{2380445D-B5A0-4FE0-9EDB-5D070C951596}" srcOrd="0" destOrd="0" presId="urn:microsoft.com/office/officeart/2005/8/layout/process2"/>
    <dgm:cxn modelId="{F4C5CA0C-FFCC-446B-BAFE-2F5657F1426D}" type="presOf" srcId="{66EC5CC3-F554-475C-9355-8DE385D0F083}" destId="{5044C2D7-A4E5-4C2B-A1B0-D9D1A4DA5F0D}" srcOrd="0" destOrd="0" presId="urn:microsoft.com/office/officeart/2005/8/layout/process2"/>
    <dgm:cxn modelId="{96F0160D-8077-407E-9F3A-E9F15FC72522}" type="presOf" srcId="{BC379DEF-3484-4A05-94A4-14355EE97125}" destId="{8326FA4E-EBB3-4DF6-9478-04DFC390F212}" srcOrd="0" destOrd="0" presId="urn:microsoft.com/office/officeart/2005/8/layout/process2"/>
    <dgm:cxn modelId="{AC36F60E-32BD-41D1-A723-A48C0CA75F69}" srcId="{DECBBAD7-BA47-4F01-96CB-A48A11CD8F18}" destId="{1A1EBB87-0DA4-4B0D-A1C4-A43CEAAE242E}" srcOrd="5" destOrd="0" parTransId="{522EE1D6-BD2F-4CCA-B31E-CC9A37AE6099}" sibTransId="{DA6F6DF8-4387-4BFA-BC62-AC2D99695082}"/>
    <dgm:cxn modelId="{A6D6D110-5A33-4223-8437-EECFC781A281}" type="presOf" srcId="{87257773-C0C5-4264-849B-ECFF8981642B}" destId="{F6D7167F-7BE1-4F55-BF0D-978CDB661467}" srcOrd="0" destOrd="0" presId="urn:microsoft.com/office/officeart/2005/8/layout/process2"/>
    <dgm:cxn modelId="{033AFA18-A3DB-4124-8F52-DE34B6FF561D}" type="presOf" srcId="{506890CA-4472-4E9B-8227-0ECF62000D76}" destId="{DCFEC32E-48F8-4C6E-AE36-3E261D5642F1}" srcOrd="0" destOrd="0" presId="urn:microsoft.com/office/officeart/2005/8/layout/process2"/>
    <dgm:cxn modelId="{34870D19-E483-4C26-A872-712C44A432CC}" type="presOf" srcId="{D87CE94F-0B4A-496F-B809-DB78EF085EF6}" destId="{0D675F88-FDEC-42B2-AD18-1CA859EFAD9F}" srcOrd="0" destOrd="0" presId="urn:microsoft.com/office/officeart/2005/8/layout/process2"/>
    <dgm:cxn modelId="{1AC27726-52D3-4FF9-BF73-761D18009CB5}" type="presOf" srcId="{14FB5BC5-1890-4264-8DCD-83E35E7AE398}" destId="{56777E44-E38F-48E3-8545-8474F9C729A8}" srcOrd="0" destOrd="0" presId="urn:microsoft.com/office/officeart/2005/8/layout/process2"/>
    <dgm:cxn modelId="{CA5DF62D-B6EC-4886-90E3-A33C6226C411}" type="presOf" srcId="{D9B2B7AB-76BF-483D-9917-973521D799AA}" destId="{2FE21923-A40E-4E2C-8BBE-B0F074827BEE}" srcOrd="0" destOrd="0" presId="urn:microsoft.com/office/officeart/2005/8/layout/process2"/>
    <dgm:cxn modelId="{917FC43A-84D7-45BD-9527-66DAAAE2DCC7}" srcId="{DECBBAD7-BA47-4F01-96CB-A48A11CD8F18}" destId="{2AD79073-AA96-45DF-B9D9-62331C226F86}" srcOrd="7" destOrd="0" parTransId="{FA07639B-0183-45D1-A4B8-0028ABEF5882}" sibTransId="{7EDEE0B3-41E3-4B7A-B5B0-032A493B28A6}"/>
    <dgm:cxn modelId="{B4D2D468-3185-4CA6-939D-3CC79E90F33F}" type="presOf" srcId="{DA6F6DF8-4387-4BFA-BC62-AC2D99695082}" destId="{620419A1-1EC1-4783-90AC-4A6EAB77CB50}" srcOrd="0" destOrd="0" presId="urn:microsoft.com/office/officeart/2005/8/layout/process2"/>
    <dgm:cxn modelId="{43EF606A-4EF1-432F-868A-4D5D95B1BA20}" srcId="{DECBBAD7-BA47-4F01-96CB-A48A11CD8F18}" destId="{B551851F-3F84-4723-A0F0-84E7BE25508A}" srcOrd="2" destOrd="0" parTransId="{4BD2D76C-0233-4975-A62D-7995DC35854B}" sibTransId="{AE43FDB4-EE12-428C-9F17-F8B5DA05372A}"/>
    <dgm:cxn modelId="{123AE06B-1D9D-4647-B6DF-3781411E3AF2}" type="presOf" srcId="{4B1131B3-4A31-453D-94C1-28672B683128}" destId="{0E0AB175-E3A9-4124-BA28-72767C1AE399}" srcOrd="0" destOrd="0" presId="urn:microsoft.com/office/officeart/2005/8/layout/process2"/>
    <dgm:cxn modelId="{A7F1326E-6B19-44A5-A02C-736AC3EF5847}" type="presOf" srcId="{D9B2B7AB-76BF-483D-9917-973521D799AA}" destId="{84B35591-F57A-42EE-A0B6-E043A7A54E89}" srcOrd="1" destOrd="0" presId="urn:microsoft.com/office/officeart/2005/8/layout/process2"/>
    <dgm:cxn modelId="{91DC1150-FC7D-4278-9BC5-9ED91357DD91}" type="presOf" srcId="{585709BE-2CDE-4F3F-9334-2166F0CB2C4F}" destId="{61BC236D-384E-4FC2-9CD6-5D74297092ED}" srcOrd="1" destOrd="0" presId="urn:microsoft.com/office/officeart/2005/8/layout/process2"/>
    <dgm:cxn modelId="{9A8ABE70-D801-44A4-B056-43B7E6F93A31}" srcId="{DECBBAD7-BA47-4F01-96CB-A48A11CD8F18}" destId="{B917330D-5761-41BA-9E84-30353CA243A6}" srcOrd="4" destOrd="0" parTransId="{90237C8A-F874-4320-B34B-F6A569D87390}" sibTransId="{EBCDD9D7-E8EA-43C3-AE05-32F4AD568D14}"/>
    <dgm:cxn modelId="{F1E74671-5FC8-47C1-8A4E-7709481A794C}" type="presOf" srcId="{EBCDD9D7-E8EA-43C3-AE05-32F4AD568D14}" destId="{C1A58BD6-5778-4D32-B506-C3718B7A9785}" srcOrd="1" destOrd="0" presId="urn:microsoft.com/office/officeart/2005/8/layout/process2"/>
    <dgm:cxn modelId="{25BB1D52-AC4B-4480-A578-54CB49B2929F}" srcId="{DECBBAD7-BA47-4F01-96CB-A48A11CD8F18}" destId="{BC379DEF-3484-4A05-94A4-14355EE97125}" srcOrd="8" destOrd="0" parTransId="{6799D920-6232-4A55-9618-412B0C62B957}" sibTransId="{87257773-C0C5-4264-849B-ECFF8981642B}"/>
    <dgm:cxn modelId="{46478B74-EA45-4D63-986C-8C4049E6CE46}" type="presOf" srcId="{7EDEE0B3-41E3-4B7A-B5B0-032A493B28A6}" destId="{C0A27A19-DE24-4FBA-9356-DC23BE470EBD}" srcOrd="1" destOrd="0" presId="urn:microsoft.com/office/officeart/2005/8/layout/process2"/>
    <dgm:cxn modelId="{30D06557-0453-4252-A56B-9BFD9FEA3959}" type="presOf" srcId="{201126CA-7DBC-4B04-9947-1033EFEA10B7}" destId="{ED078EFE-D5BD-4EA7-9484-6C895C3217A3}" srcOrd="0" destOrd="0" presId="urn:microsoft.com/office/officeart/2005/8/layout/process2"/>
    <dgm:cxn modelId="{C83D8F57-42AF-46D8-8503-3B9A44786ECA}" type="presOf" srcId="{8ACC6A72-C581-400B-B292-AFF0B938CBE1}" destId="{CF32F355-CCD7-47FC-9596-5A86D4461F09}" srcOrd="0" destOrd="0" presId="urn:microsoft.com/office/officeart/2005/8/layout/process2"/>
    <dgm:cxn modelId="{44AD2258-FB78-4DA7-983A-AFE9C80E61B8}" type="presOf" srcId="{585709BE-2CDE-4F3F-9334-2166F0CB2C4F}" destId="{19F5246C-64F9-4259-9AF7-7D1DF291F43D}" srcOrd="0" destOrd="0" presId="urn:microsoft.com/office/officeart/2005/8/layout/process2"/>
    <dgm:cxn modelId="{C8225858-6B49-4759-8EE5-13EF7F86BE05}" type="presOf" srcId="{DA6F6DF8-4387-4BFA-BC62-AC2D99695082}" destId="{9777AB21-4699-4C2B-A856-2C64D91D568E}" srcOrd="1" destOrd="0" presId="urn:microsoft.com/office/officeart/2005/8/layout/process2"/>
    <dgm:cxn modelId="{0A05118B-6A6E-41AA-8416-1CBE07831962}" type="presOf" srcId="{AE43FDB4-EE12-428C-9F17-F8B5DA05372A}" destId="{94DDBF27-20DB-4C9E-BB89-A67E775983EA}" srcOrd="1" destOrd="0" presId="urn:microsoft.com/office/officeart/2005/8/layout/process2"/>
    <dgm:cxn modelId="{AEDFA68C-0043-4D46-9F26-49D0891C5CB1}" type="presOf" srcId="{201126CA-7DBC-4B04-9947-1033EFEA10B7}" destId="{9DCF9CC1-049C-444A-885E-F2226A232C6D}" srcOrd="1" destOrd="0" presId="urn:microsoft.com/office/officeart/2005/8/layout/process2"/>
    <dgm:cxn modelId="{58F9B093-C9D2-4744-ABBC-2C8C91DF9915}" type="presOf" srcId="{D87CE94F-0B4A-496F-B809-DB78EF085EF6}" destId="{F641557A-C430-410D-B1A9-14EE4F279261}" srcOrd="1" destOrd="0" presId="urn:microsoft.com/office/officeart/2005/8/layout/process2"/>
    <dgm:cxn modelId="{8CCA7E94-316C-4019-BF05-54CF97C9F32C}" srcId="{DECBBAD7-BA47-4F01-96CB-A48A11CD8F18}" destId="{14FB5BC5-1890-4264-8DCD-83E35E7AE398}" srcOrd="9" destOrd="0" parTransId="{51BED7B4-2A5E-43AD-A5CD-9A00CF456505}" sibTransId="{D87CE94F-0B4A-496F-B809-DB78EF085EF6}"/>
    <dgm:cxn modelId="{2B9FB99B-7C98-4D3D-B8A3-FBB4AE89716A}" srcId="{DECBBAD7-BA47-4F01-96CB-A48A11CD8F18}" destId="{66EC5CC3-F554-475C-9355-8DE385D0F083}" srcOrd="6" destOrd="0" parTransId="{65732F58-8EFD-472B-A8F8-814E04A83B30}" sibTransId="{585709BE-2CDE-4F3F-9334-2166F0CB2C4F}"/>
    <dgm:cxn modelId="{A1A9A49C-78DF-449F-837F-1C5927E74EF7}" type="presOf" srcId="{DECBBAD7-BA47-4F01-96CB-A48A11CD8F18}" destId="{6D022381-08B6-42C0-88E9-9F82ABD059EE}" srcOrd="0" destOrd="0" presId="urn:microsoft.com/office/officeart/2005/8/layout/process2"/>
    <dgm:cxn modelId="{45AAA2A5-F803-4532-9459-C24C4F796DDF}" type="presOf" srcId="{5E8B579C-2FBA-417D-8FAE-A0BC0591A8C8}" destId="{B60B7F4A-D6D0-4CB2-A1C2-CABFF854CF97}" srcOrd="0" destOrd="0" presId="urn:microsoft.com/office/officeart/2005/8/layout/process2"/>
    <dgm:cxn modelId="{538CF5A5-8634-4736-8B0F-D2FA37F7EB2D}" type="presOf" srcId="{B917330D-5761-41BA-9E84-30353CA243A6}" destId="{C0DB212F-CBDF-463B-8FDC-4B147E0F06B1}" srcOrd="0" destOrd="0" presId="urn:microsoft.com/office/officeart/2005/8/layout/process2"/>
    <dgm:cxn modelId="{E0B561B8-C9C3-4995-9303-6DECABB48159}" type="presOf" srcId="{7EDEE0B3-41E3-4B7A-B5B0-032A493B28A6}" destId="{02ECC3A9-1660-4968-8726-3418064A7F2C}" srcOrd="0" destOrd="0" presId="urn:microsoft.com/office/officeart/2005/8/layout/process2"/>
    <dgm:cxn modelId="{2F6A4BBF-8667-4831-BE87-A9D05900F022}" type="presOf" srcId="{B551851F-3F84-4723-A0F0-84E7BE25508A}" destId="{5063C44D-F89A-4521-8CF9-B5D3A492E78F}" srcOrd="0" destOrd="0" presId="urn:microsoft.com/office/officeart/2005/8/layout/process2"/>
    <dgm:cxn modelId="{8A6D9CC1-74EB-4B1B-8C5A-A69D87EFCABF}" srcId="{DECBBAD7-BA47-4F01-96CB-A48A11CD8F18}" destId="{506890CA-4472-4E9B-8227-0ECF62000D76}" srcOrd="1" destOrd="0" parTransId="{F9C2B701-D02D-48B5-AC82-38A0BBE1AE15}" sibTransId="{8ACC6A72-C581-400B-B292-AFF0B938CBE1}"/>
    <dgm:cxn modelId="{88A133C9-7DFA-4610-A696-3D1FDBD8CD24}" type="presOf" srcId="{BD8673FB-A4F4-4C9E-83EA-D90FA6CDE0C8}" destId="{DAD89305-47D8-4EDC-A5CF-CD58680381E9}" srcOrd="0" destOrd="0" presId="urn:microsoft.com/office/officeart/2005/8/layout/process2"/>
    <dgm:cxn modelId="{122685CB-1F99-4F6E-9E87-636456F81560}" type="presOf" srcId="{8ACC6A72-C581-400B-B292-AFF0B938CBE1}" destId="{CDD0B82B-CD3F-4516-966E-41FB526896D6}" srcOrd="1" destOrd="0" presId="urn:microsoft.com/office/officeart/2005/8/layout/process2"/>
    <dgm:cxn modelId="{95F5E4D2-567B-458A-8A02-9D7BB03ADF89}" type="presOf" srcId="{AE43FDB4-EE12-428C-9F17-F8B5DA05372A}" destId="{4F3839FB-EF67-4656-9F5D-BDDB01673DC7}" srcOrd="0" destOrd="0" presId="urn:microsoft.com/office/officeart/2005/8/layout/process2"/>
    <dgm:cxn modelId="{A8ED28DF-A837-460C-B1C5-EC2FBFF36D56}" srcId="{DECBBAD7-BA47-4F01-96CB-A48A11CD8F18}" destId="{BD8673FB-A4F4-4C9E-83EA-D90FA6CDE0C8}" srcOrd="0" destOrd="0" parTransId="{1BE38F2E-2583-4A82-944E-513046EA90E2}" sibTransId="{D9B2B7AB-76BF-483D-9917-973521D799AA}"/>
    <dgm:cxn modelId="{2A62ADEF-CCB5-41CB-AEC0-643B104130DA}" type="presOf" srcId="{87257773-C0C5-4264-849B-ECFF8981642B}" destId="{19369EC0-2CE5-41B3-AE2F-EA48561BAD0A}" srcOrd="1" destOrd="0" presId="urn:microsoft.com/office/officeart/2005/8/layout/process2"/>
    <dgm:cxn modelId="{81ACEEF5-E298-4AFD-B5FA-6921E97F1D62}" srcId="{DECBBAD7-BA47-4F01-96CB-A48A11CD8F18}" destId="{4B1131B3-4A31-453D-94C1-28672B683128}" srcOrd="10" destOrd="0" parTransId="{FD5F1111-DDCB-46E3-94B5-DB07D7962B63}" sibTransId="{CA086574-9D0D-4BC5-BF9B-57B1283A32E8}"/>
    <dgm:cxn modelId="{2FE3CDFA-F046-419E-AAB5-C8B47C5D45CE}" type="presOf" srcId="{EBCDD9D7-E8EA-43C3-AE05-32F4AD568D14}" destId="{A15800B8-1B95-4397-A5F9-E41E21A28A29}" srcOrd="0" destOrd="0" presId="urn:microsoft.com/office/officeart/2005/8/layout/process2"/>
    <dgm:cxn modelId="{8F493CFB-5DDD-4F46-9180-19FFA48CD152}" srcId="{DECBBAD7-BA47-4F01-96CB-A48A11CD8F18}" destId="{5E8B579C-2FBA-417D-8FAE-A0BC0591A8C8}" srcOrd="3" destOrd="0" parTransId="{016DE211-7B23-4B05-A399-180BE00D2B36}" sibTransId="{201126CA-7DBC-4B04-9947-1033EFEA10B7}"/>
    <dgm:cxn modelId="{2182055A-5766-4EAF-B095-3718EA44B4CE}" type="presParOf" srcId="{6D022381-08B6-42C0-88E9-9F82ABD059EE}" destId="{DAD89305-47D8-4EDC-A5CF-CD58680381E9}" srcOrd="0" destOrd="0" presId="urn:microsoft.com/office/officeart/2005/8/layout/process2"/>
    <dgm:cxn modelId="{33C50A17-E01C-451B-8CE6-9DD0CCD7E047}" type="presParOf" srcId="{6D022381-08B6-42C0-88E9-9F82ABD059EE}" destId="{2FE21923-A40E-4E2C-8BBE-B0F074827BEE}" srcOrd="1" destOrd="0" presId="urn:microsoft.com/office/officeart/2005/8/layout/process2"/>
    <dgm:cxn modelId="{9535F60D-7650-4EB7-BC80-C534B4341276}" type="presParOf" srcId="{2FE21923-A40E-4E2C-8BBE-B0F074827BEE}" destId="{84B35591-F57A-42EE-A0B6-E043A7A54E89}" srcOrd="0" destOrd="0" presId="urn:microsoft.com/office/officeart/2005/8/layout/process2"/>
    <dgm:cxn modelId="{3412BE29-85FC-4F17-A393-D5E00F102F13}" type="presParOf" srcId="{6D022381-08B6-42C0-88E9-9F82ABD059EE}" destId="{DCFEC32E-48F8-4C6E-AE36-3E261D5642F1}" srcOrd="2" destOrd="0" presId="urn:microsoft.com/office/officeart/2005/8/layout/process2"/>
    <dgm:cxn modelId="{2007059B-DFDB-4D1E-B2B6-B60535916E9B}" type="presParOf" srcId="{6D022381-08B6-42C0-88E9-9F82ABD059EE}" destId="{CF32F355-CCD7-47FC-9596-5A86D4461F09}" srcOrd="3" destOrd="0" presId="urn:microsoft.com/office/officeart/2005/8/layout/process2"/>
    <dgm:cxn modelId="{11A088C9-2163-4B1E-B381-8FBBA90CCBAF}" type="presParOf" srcId="{CF32F355-CCD7-47FC-9596-5A86D4461F09}" destId="{CDD0B82B-CD3F-4516-966E-41FB526896D6}" srcOrd="0" destOrd="0" presId="urn:microsoft.com/office/officeart/2005/8/layout/process2"/>
    <dgm:cxn modelId="{7F30255A-1DB1-4637-A5EF-C23A430AE011}" type="presParOf" srcId="{6D022381-08B6-42C0-88E9-9F82ABD059EE}" destId="{5063C44D-F89A-4521-8CF9-B5D3A492E78F}" srcOrd="4" destOrd="0" presId="urn:microsoft.com/office/officeart/2005/8/layout/process2"/>
    <dgm:cxn modelId="{E8E2756E-26D5-43EB-B92D-53C3F60C79F6}" type="presParOf" srcId="{6D022381-08B6-42C0-88E9-9F82ABD059EE}" destId="{4F3839FB-EF67-4656-9F5D-BDDB01673DC7}" srcOrd="5" destOrd="0" presId="urn:microsoft.com/office/officeart/2005/8/layout/process2"/>
    <dgm:cxn modelId="{C6738FB3-85D7-47C6-B3CF-9B5AEE390B18}" type="presParOf" srcId="{4F3839FB-EF67-4656-9F5D-BDDB01673DC7}" destId="{94DDBF27-20DB-4C9E-BB89-A67E775983EA}" srcOrd="0" destOrd="0" presId="urn:microsoft.com/office/officeart/2005/8/layout/process2"/>
    <dgm:cxn modelId="{B6324FED-921D-4697-A5FE-3496B11AD9AE}" type="presParOf" srcId="{6D022381-08B6-42C0-88E9-9F82ABD059EE}" destId="{B60B7F4A-D6D0-4CB2-A1C2-CABFF854CF97}" srcOrd="6" destOrd="0" presId="urn:microsoft.com/office/officeart/2005/8/layout/process2"/>
    <dgm:cxn modelId="{0AD4EAE3-E3DA-4F16-8346-D658128D7108}" type="presParOf" srcId="{6D022381-08B6-42C0-88E9-9F82ABD059EE}" destId="{ED078EFE-D5BD-4EA7-9484-6C895C3217A3}" srcOrd="7" destOrd="0" presId="urn:microsoft.com/office/officeart/2005/8/layout/process2"/>
    <dgm:cxn modelId="{564AE2C2-1AD9-4254-A500-33F1460AF072}" type="presParOf" srcId="{ED078EFE-D5BD-4EA7-9484-6C895C3217A3}" destId="{9DCF9CC1-049C-444A-885E-F2226A232C6D}" srcOrd="0" destOrd="0" presId="urn:microsoft.com/office/officeart/2005/8/layout/process2"/>
    <dgm:cxn modelId="{6B7A3D9F-07C1-48FB-8A92-0584F681FFBD}" type="presParOf" srcId="{6D022381-08B6-42C0-88E9-9F82ABD059EE}" destId="{C0DB212F-CBDF-463B-8FDC-4B147E0F06B1}" srcOrd="8" destOrd="0" presId="urn:microsoft.com/office/officeart/2005/8/layout/process2"/>
    <dgm:cxn modelId="{9CC408A4-F926-44A6-B597-B808BC98A9B8}" type="presParOf" srcId="{6D022381-08B6-42C0-88E9-9F82ABD059EE}" destId="{A15800B8-1B95-4397-A5F9-E41E21A28A29}" srcOrd="9" destOrd="0" presId="urn:microsoft.com/office/officeart/2005/8/layout/process2"/>
    <dgm:cxn modelId="{71A4C0ED-AA2C-458F-B921-46D23D14B259}" type="presParOf" srcId="{A15800B8-1B95-4397-A5F9-E41E21A28A29}" destId="{C1A58BD6-5778-4D32-B506-C3718B7A9785}" srcOrd="0" destOrd="0" presId="urn:microsoft.com/office/officeart/2005/8/layout/process2"/>
    <dgm:cxn modelId="{3DFEF6F7-9C73-4B1A-B9E0-70F6F1232A0B}" type="presParOf" srcId="{6D022381-08B6-42C0-88E9-9F82ABD059EE}" destId="{ABC589EE-6CEE-45D2-9142-59D5DCDF668D}" srcOrd="10" destOrd="0" presId="urn:microsoft.com/office/officeart/2005/8/layout/process2"/>
    <dgm:cxn modelId="{D8C51378-B927-4039-A83D-C231C0E1A440}" type="presParOf" srcId="{6D022381-08B6-42C0-88E9-9F82ABD059EE}" destId="{620419A1-1EC1-4783-90AC-4A6EAB77CB50}" srcOrd="11" destOrd="0" presId="urn:microsoft.com/office/officeart/2005/8/layout/process2"/>
    <dgm:cxn modelId="{6B504353-28FC-4CD9-B58A-CDC202160294}" type="presParOf" srcId="{620419A1-1EC1-4783-90AC-4A6EAB77CB50}" destId="{9777AB21-4699-4C2B-A856-2C64D91D568E}" srcOrd="0" destOrd="0" presId="urn:microsoft.com/office/officeart/2005/8/layout/process2"/>
    <dgm:cxn modelId="{7057AEE2-4232-4E9A-A771-6D75664E27B5}" type="presParOf" srcId="{6D022381-08B6-42C0-88E9-9F82ABD059EE}" destId="{5044C2D7-A4E5-4C2B-A1B0-D9D1A4DA5F0D}" srcOrd="12" destOrd="0" presId="urn:microsoft.com/office/officeart/2005/8/layout/process2"/>
    <dgm:cxn modelId="{A82D9B06-77C3-40CB-9405-DCC97497B003}" type="presParOf" srcId="{6D022381-08B6-42C0-88E9-9F82ABD059EE}" destId="{19F5246C-64F9-4259-9AF7-7D1DF291F43D}" srcOrd="13" destOrd="0" presId="urn:microsoft.com/office/officeart/2005/8/layout/process2"/>
    <dgm:cxn modelId="{303AB6FD-5806-4D94-A8C4-8F63413F390B}" type="presParOf" srcId="{19F5246C-64F9-4259-9AF7-7D1DF291F43D}" destId="{61BC236D-384E-4FC2-9CD6-5D74297092ED}" srcOrd="0" destOrd="0" presId="urn:microsoft.com/office/officeart/2005/8/layout/process2"/>
    <dgm:cxn modelId="{2A78661C-18F7-439C-BCEF-A7DBE3B07270}" type="presParOf" srcId="{6D022381-08B6-42C0-88E9-9F82ABD059EE}" destId="{2380445D-B5A0-4FE0-9EDB-5D070C951596}" srcOrd="14" destOrd="0" presId="urn:microsoft.com/office/officeart/2005/8/layout/process2"/>
    <dgm:cxn modelId="{33B287BA-1AD2-4A2F-BD71-B71E2E7F4689}" type="presParOf" srcId="{6D022381-08B6-42C0-88E9-9F82ABD059EE}" destId="{02ECC3A9-1660-4968-8726-3418064A7F2C}" srcOrd="15" destOrd="0" presId="urn:microsoft.com/office/officeart/2005/8/layout/process2"/>
    <dgm:cxn modelId="{03AD14C5-0051-446E-AB2B-D7FFDB53ADC2}" type="presParOf" srcId="{02ECC3A9-1660-4968-8726-3418064A7F2C}" destId="{C0A27A19-DE24-4FBA-9356-DC23BE470EBD}" srcOrd="0" destOrd="0" presId="urn:microsoft.com/office/officeart/2005/8/layout/process2"/>
    <dgm:cxn modelId="{2DCBE19F-7F4D-4461-A565-A7A1DD2097E6}" type="presParOf" srcId="{6D022381-08B6-42C0-88E9-9F82ABD059EE}" destId="{8326FA4E-EBB3-4DF6-9478-04DFC390F212}" srcOrd="16" destOrd="0" presId="urn:microsoft.com/office/officeart/2005/8/layout/process2"/>
    <dgm:cxn modelId="{E2808E7B-0364-4E71-865C-78FB9CB2F369}" type="presParOf" srcId="{6D022381-08B6-42C0-88E9-9F82ABD059EE}" destId="{F6D7167F-7BE1-4F55-BF0D-978CDB661467}" srcOrd="17" destOrd="0" presId="urn:microsoft.com/office/officeart/2005/8/layout/process2"/>
    <dgm:cxn modelId="{EB47F33D-FBCD-4E16-808F-C57124036023}" type="presParOf" srcId="{F6D7167F-7BE1-4F55-BF0D-978CDB661467}" destId="{19369EC0-2CE5-41B3-AE2F-EA48561BAD0A}" srcOrd="0" destOrd="0" presId="urn:microsoft.com/office/officeart/2005/8/layout/process2"/>
    <dgm:cxn modelId="{C14C1BDF-2423-47EB-A03E-629B04C122AF}" type="presParOf" srcId="{6D022381-08B6-42C0-88E9-9F82ABD059EE}" destId="{56777E44-E38F-48E3-8545-8474F9C729A8}" srcOrd="18" destOrd="0" presId="urn:microsoft.com/office/officeart/2005/8/layout/process2"/>
    <dgm:cxn modelId="{CBA617EC-60EF-47EE-B6C7-05A0405F2ED4}" type="presParOf" srcId="{6D022381-08B6-42C0-88E9-9F82ABD059EE}" destId="{0D675F88-FDEC-42B2-AD18-1CA859EFAD9F}" srcOrd="19" destOrd="0" presId="urn:microsoft.com/office/officeart/2005/8/layout/process2"/>
    <dgm:cxn modelId="{A6BE8869-FDFF-408A-AA58-C00FD61D1E3B}" type="presParOf" srcId="{0D675F88-FDEC-42B2-AD18-1CA859EFAD9F}" destId="{F641557A-C430-410D-B1A9-14EE4F279261}" srcOrd="0" destOrd="0" presId="urn:microsoft.com/office/officeart/2005/8/layout/process2"/>
    <dgm:cxn modelId="{B4C509B1-5306-4955-BC49-3C147A58E12F}" type="presParOf" srcId="{6D022381-08B6-42C0-88E9-9F82ABD059EE}" destId="{0E0AB175-E3A9-4124-BA28-72767C1AE399}" srcOrd="2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89305-47D8-4EDC-A5CF-CD58680381E9}">
      <dsp:nvSpPr>
        <dsp:cNvPr id="0" name=""/>
        <dsp:cNvSpPr/>
      </dsp:nvSpPr>
      <dsp:spPr>
        <a:xfrm>
          <a:off x="1269064" y="0"/>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DC I</a:t>
          </a:r>
        </a:p>
      </dsp:txBody>
      <dsp:txXfrm>
        <a:off x="1279169" y="10105"/>
        <a:ext cx="892884" cy="324811"/>
      </dsp:txXfrm>
    </dsp:sp>
    <dsp:sp modelId="{2FE21923-A40E-4E2C-8BBE-B0F074827BEE}">
      <dsp:nvSpPr>
        <dsp:cNvPr id="0" name=""/>
        <dsp:cNvSpPr/>
      </dsp:nvSpPr>
      <dsp:spPr>
        <a:xfrm rot="5400000">
          <a:off x="1660920" y="353647"/>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366585"/>
        <a:ext cx="93155" cy="90568"/>
      </dsp:txXfrm>
    </dsp:sp>
    <dsp:sp modelId="{DCFEC32E-48F8-4C6E-AE36-3E261D5642F1}">
      <dsp:nvSpPr>
        <dsp:cNvPr id="0" name=""/>
        <dsp:cNvSpPr/>
      </dsp:nvSpPr>
      <dsp:spPr>
        <a:xfrm>
          <a:off x="1269064" y="517532"/>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R_DC</a:t>
          </a:r>
        </a:p>
      </dsp:txBody>
      <dsp:txXfrm>
        <a:off x="1279169" y="527637"/>
        <a:ext cx="892884" cy="324811"/>
      </dsp:txXfrm>
    </dsp:sp>
    <dsp:sp modelId="{CF32F355-CCD7-47FC-9596-5A86D4461F09}">
      <dsp:nvSpPr>
        <dsp:cNvPr id="0" name=""/>
        <dsp:cNvSpPr/>
      </dsp:nvSpPr>
      <dsp:spPr>
        <a:xfrm rot="5400000">
          <a:off x="1660920" y="871179"/>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884117"/>
        <a:ext cx="93155" cy="90568"/>
      </dsp:txXfrm>
    </dsp:sp>
    <dsp:sp modelId="{5063C44D-F89A-4521-8CF9-B5D3A492E78F}">
      <dsp:nvSpPr>
        <dsp:cNvPr id="0" name=""/>
        <dsp:cNvSpPr/>
      </dsp:nvSpPr>
      <dsp:spPr>
        <a:xfrm>
          <a:off x="1269064" y="1035065"/>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DC II</a:t>
          </a:r>
        </a:p>
      </dsp:txBody>
      <dsp:txXfrm>
        <a:off x="1279169" y="1045170"/>
        <a:ext cx="892884" cy="324811"/>
      </dsp:txXfrm>
    </dsp:sp>
    <dsp:sp modelId="{4F3839FB-EF67-4656-9F5D-BDDB01673DC7}">
      <dsp:nvSpPr>
        <dsp:cNvPr id="0" name=""/>
        <dsp:cNvSpPr/>
      </dsp:nvSpPr>
      <dsp:spPr>
        <a:xfrm rot="5400000">
          <a:off x="1660920" y="1388712"/>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1401650"/>
        <a:ext cx="93155" cy="90568"/>
      </dsp:txXfrm>
    </dsp:sp>
    <dsp:sp modelId="{B60B7F4A-D6D0-4CB2-A1C2-CABFF854CF97}">
      <dsp:nvSpPr>
        <dsp:cNvPr id="0" name=""/>
        <dsp:cNvSpPr/>
      </dsp:nvSpPr>
      <dsp:spPr>
        <a:xfrm>
          <a:off x="1269064" y="1552597"/>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R_R_DC</a:t>
          </a:r>
        </a:p>
      </dsp:txBody>
      <dsp:txXfrm>
        <a:off x="1279169" y="1562702"/>
        <a:ext cx="892884" cy="324811"/>
      </dsp:txXfrm>
    </dsp:sp>
    <dsp:sp modelId="{ED078EFE-D5BD-4EA7-9484-6C895C3217A3}">
      <dsp:nvSpPr>
        <dsp:cNvPr id="0" name=""/>
        <dsp:cNvSpPr/>
      </dsp:nvSpPr>
      <dsp:spPr>
        <a:xfrm rot="5400000">
          <a:off x="1660920" y="1906245"/>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1919183"/>
        <a:ext cx="93155" cy="90568"/>
      </dsp:txXfrm>
    </dsp:sp>
    <dsp:sp modelId="{C0DB212F-CBDF-463B-8FDC-4B147E0F06B1}">
      <dsp:nvSpPr>
        <dsp:cNvPr id="0" name=""/>
        <dsp:cNvSpPr/>
      </dsp:nvSpPr>
      <dsp:spPr>
        <a:xfrm>
          <a:off x="1269064" y="2070130"/>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DC III</a:t>
          </a:r>
        </a:p>
      </dsp:txBody>
      <dsp:txXfrm>
        <a:off x="1279169" y="2080235"/>
        <a:ext cx="892884" cy="324811"/>
      </dsp:txXfrm>
    </dsp:sp>
    <dsp:sp modelId="{A15800B8-1B95-4397-A5F9-E41E21A28A29}">
      <dsp:nvSpPr>
        <dsp:cNvPr id="0" name=""/>
        <dsp:cNvSpPr/>
      </dsp:nvSpPr>
      <dsp:spPr>
        <a:xfrm rot="5400000">
          <a:off x="1660920" y="2423777"/>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2436715"/>
        <a:ext cx="93155" cy="90568"/>
      </dsp:txXfrm>
    </dsp:sp>
    <dsp:sp modelId="{ABC589EE-6CEE-45D2-9142-59D5DCDF668D}">
      <dsp:nvSpPr>
        <dsp:cNvPr id="0" name=""/>
        <dsp:cNvSpPr/>
      </dsp:nvSpPr>
      <dsp:spPr>
        <a:xfrm>
          <a:off x="1269064" y="2587663"/>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Aux</a:t>
          </a:r>
        </a:p>
      </dsp:txBody>
      <dsp:txXfrm>
        <a:off x="1279169" y="2597768"/>
        <a:ext cx="892884" cy="324811"/>
      </dsp:txXfrm>
    </dsp:sp>
    <dsp:sp modelId="{620419A1-1EC1-4783-90AC-4A6EAB77CB50}">
      <dsp:nvSpPr>
        <dsp:cNvPr id="0" name=""/>
        <dsp:cNvSpPr/>
      </dsp:nvSpPr>
      <dsp:spPr>
        <a:xfrm rot="5400000">
          <a:off x="1660920" y="2941310"/>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2954248"/>
        <a:ext cx="93155" cy="90568"/>
      </dsp:txXfrm>
    </dsp:sp>
    <dsp:sp modelId="{5044C2D7-A4E5-4C2B-A1B0-D9D1A4DA5F0D}">
      <dsp:nvSpPr>
        <dsp:cNvPr id="0" name=""/>
        <dsp:cNvSpPr/>
      </dsp:nvSpPr>
      <dsp:spPr>
        <a:xfrm>
          <a:off x="1269064" y="3105195"/>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Aux_R</a:t>
          </a:r>
          <a:endParaRPr lang="en-GB" sz="1500" kern="1200" dirty="0"/>
        </a:p>
      </dsp:txBody>
      <dsp:txXfrm>
        <a:off x="1279169" y="3115300"/>
        <a:ext cx="892884" cy="324811"/>
      </dsp:txXfrm>
    </dsp:sp>
    <dsp:sp modelId="{19F5246C-64F9-4259-9AF7-7D1DF291F43D}">
      <dsp:nvSpPr>
        <dsp:cNvPr id="0" name=""/>
        <dsp:cNvSpPr/>
      </dsp:nvSpPr>
      <dsp:spPr>
        <a:xfrm rot="5400000">
          <a:off x="1660920" y="3458843"/>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3471781"/>
        <a:ext cx="93155" cy="90568"/>
      </dsp:txXfrm>
    </dsp:sp>
    <dsp:sp modelId="{2380445D-B5A0-4FE0-9EDB-5D070C951596}">
      <dsp:nvSpPr>
        <dsp:cNvPr id="0" name=""/>
        <dsp:cNvSpPr/>
      </dsp:nvSpPr>
      <dsp:spPr>
        <a:xfrm>
          <a:off x="1269064" y="3622728"/>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LCI</a:t>
          </a:r>
        </a:p>
      </dsp:txBody>
      <dsp:txXfrm>
        <a:off x="1279169" y="3632833"/>
        <a:ext cx="892884" cy="324811"/>
      </dsp:txXfrm>
    </dsp:sp>
    <dsp:sp modelId="{02ECC3A9-1660-4968-8726-3418064A7F2C}">
      <dsp:nvSpPr>
        <dsp:cNvPr id="0" name=""/>
        <dsp:cNvSpPr/>
      </dsp:nvSpPr>
      <dsp:spPr>
        <a:xfrm rot="5400000">
          <a:off x="1660920" y="3976375"/>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3989313"/>
        <a:ext cx="93155" cy="90568"/>
      </dsp:txXfrm>
    </dsp:sp>
    <dsp:sp modelId="{8326FA4E-EBB3-4DF6-9478-04DFC390F212}">
      <dsp:nvSpPr>
        <dsp:cNvPr id="0" name=""/>
        <dsp:cNvSpPr/>
      </dsp:nvSpPr>
      <dsp:spPr>
        <a:xfrm>
          <a:off x="1269064" y="4140261"/>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LCA PM</a:t>
          </a:r>
        </a:p>
      </dsp:txBody>
      <dsp:txXfrm>
        <a:off x="1279169" y="4150366"/>
        <a:ext cx="892884" cy="324811"/>
      </dsp:txXfrm>
    </dsp:sp>
    <dsp:sp modelId="{F6D7167F-7BE1-4F55-BF0D-978CDB661467}">
      <dsp:nvSpPr>
        <dsp:cNvPr id="0" name=""/>
        <dsp:cNvSpPr/>
      </dsp:nvSpPr>
      <dsp:spPr>
        <a:xfrm rot="5400000">
          <a:off x="1660920" y="4493908"/>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4506846"/>
        <a:ext cx="93155" cy="90568"/>
      </dsp:txXfrm>
    </dsp:sp>
    <dsp:sp modelId="{56777E44-E38F-48E3-8545-8474F9C729A8}">
      <dsp:nvSpPr>
        <dsp:cNvPr id="0" name=""/>
        <dsp:cNvSpPr/>
      </dsp:nvSpPr>
      <dsp:spPr>
        <a:xfrm>
          <a:off x="1269064" y="4657793"/>
          <a:ext cx="913094" cy="345021"/>
        </a:xfrm>
        <a:prstGeom prst="roundRect">
          <a:avLst>
            <a:gd name="adj" fmla="val 10000"/>
          </a:avLst>
        </a:prstGeom>
        <a:solidFill>
          <a:schemeClr val="accent5">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a:t>
          </a:r>
        </a:p>
      </dsp:txBody>
      <dsp:txXfrm>
        <a:off x="1279169" y="4667898"/>
        <a:ext cx="892884" cy="324811"/>
      </dsp:txXfrm>
    </dsp:sp>
    <dsp:sp modelId="{0D675F88-FDEC-42B2-AD18-1CA859EFAD9F}">
      <dsp:nvSpPr>
        <dsp:cNvPr id="0" name=""/>
        <dsp:cNvSpPr/>
      </dsp:nvSpPr>
      <dsp:spPr>
        <a:xfrm rot="5400000">
          <a:off x="1660920" y="5011440"/>
          <a:ext cx="129383" cy="155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1679035" y="5024378"/>
        <a:ext cx="93155" cy="90568"/>
      </dsp:txXfrm>
    </dsp:sp>
    <dsp:sp modelId="{0E0AB175-E3A9-4124-BA28-72767C1AE399}">
      <dsp:nvSpPr>
        <dsp:cNvPr id="0" name=""/>
        <dsp:cNvSpPr/>
      </dsp:nvSpPr>
      <dsp:spPr>
        <a:xfrm>
          <a:off x="1269064" y="5175326"/>
          <a:ext cx="913094" cy="345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LCA SM</a:t>
          </a:r>
        </a:p>
      </dsp:txBody>
      <dsp:txXfrm>
        <a:off x="1279169" y="5185431"/>
        <a:ext cx="892884" cy="3248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85226DD-F26B-49AE-A2A1-A9857CF282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a:extLst>
              <a:ext uri="{FF2B5EF4-FFF2-40B4-BE49-F238E27FC236}">
                <a16:creationId xmlns:a16="http://schemas.microsoft.com/office/drawing/2014/main" id="{4958A6A4-6F1B-493C-89E2-50FBFDC9EE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C15758-B3D6-4EA9-AB62-936042A798F8}" type="datetimeFigureOut">
              <a:rPr lang="fr-FR" smtClean="0">
                <a:latin typeface="Arial" panose="020B0604020202020204" pitchFamily="34" charset="0"/>
              </a:rPr>
              <a:t>22/10/2024</a:t>
            </a:fld>
            <a:endParaRPr lang="fr-FR" dirty="0">
              <a:latin typeface="Arial" panose="020B0604020202020204" pitchFamily="34" charset="0"/>
            </a:endParaRPr>
          </a:p>
        </p:txBody>
      </p:sp>
      <p:sp>
        <p:nvSpPr>
          <p:cNvPr id="4" name="Espace réservé du pied de page 3">
            <a:extLst>
              <a:ext uri="{FF2B5EF4-FFF2-40B4-BE49-F238E27FC236}">
                <a16:creationId xmlns:a16="http://schemas.microsoft.com/office/drawing/2014/main" id="{616A3ED4-B933-49A3-9CED-93BE63F447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03CF4523-44AD-4658-8E16-8AC0C54FF5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F4F82B-FECF-4770-BAAC-A74C97147A2D}" type="slidenum">
              <a:rPr lang="fr-FR" smtClean="0">
                <a:latin typeface="Arial" panose="020B0604020202020204" pitchFamily="34" charset="0"/>
              </a:rPr>
              <a:t>‹#›</a:t>
            </a:fld>
            <a:endParaRPr lang="fr-FR" dirty="0">
              <a:latin typeface="Arial" panose="020B0604020202020204" pitchFamily="34" charset="0"/>
            </a:endParaRPr>
          </a:p>
        </p:txBody>
      </p:sp>
    </p:spTree>
    <p:extLst>
      <p:ext uri="{BB962C8B-B14F-4D97-AF65-F5344CB8AC3E}">
        <p14:creationId xmlns:p14="http://schemas.microsoft.com/office/powerpoint/2010/main" val="165349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EF25293-F662-4149-B01B-C39427FF8508}" type="datetimeFigureOut">
              <a:rPr lang="fr-FR" smtClean="0"/>
              <a:pPr/>
              <a:t>22/10/2024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65C0671-87EE-4B89-B6C6-D27ACA5FEF84}" type="slidenum">
              <a:rPr lang="fr-FR" smtClean="0"/>
              <a:pPr/>
              <a:t>‹#›</a:t>
            </a:fld>
            <a:endParaRPr lang="fr-FR" dirty="0"/>
          </a:p>
        </p:txBody>
      </p:sp>
    </p:spTree>
    <p:extLst>
      <p:ext uri="{BB962C8B-B14F-4D97-AF65-F5344CB8AC3E}">
        <p14:creationId xmlns:p14="http://schemas.microsoft.com/office/powerpoint/2010/main" val="88617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5C0671-87EE-4B89-B6C6-D27ACA5FEF84}" type="slidenum">
              <a:rPr lang="fr-FR" smtClean="0"/>
              <a:pPr/>
              <a:t>1</a:t>
            </a:fld>
            <a:endParaRPr lang="fr-FR" dirty="0"/>
          </a:p>
        </p:txBody>
      </p:sp>
    </p:spTree>
    <p:extLst>
      <p:ext uri="{BB962C8B-B14F-4D97-AF65-F5344CB8AC3E}">
        <p14:creationId xmlns:p14="http://schemas.microsoft.com/office/powerpoint/2010/main" val="55926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SEP: Primary Distribution + Cables</a:t>
            </a:r>
          </a:p>
          <a:p>
            <a:r>
              <a:rPr lang="en-GB" dirty="0"/>
              <a:t>CAI: Secondary distribution + power converters </a:t>
            </a:r>
          </a:p>
        </p:txBody>
      </p:sp>
      <p:sp>
        <p:nvSpPr>
          <p:cNvPr id="4" name="Slide Number Placeholder 3"/>
          <p:cNvSpPr>
            <a:spLocks noGrp="1"/>
          </p:cNvSpPr>
          <p:nvPr>
            <p:ph type="sldNum" sz="quarter" idx="5"/>
          </p:nvPr>
        </p:nvSpPr>
        <p:spPr/>
        <p:txBody>
          <a:bodyPr/>
          <a:lstStyle/>
          <a:p>
            <a:fld id="{B65C0671-87EE-4B89-B6C6-D27ACA5FEF84}" type="slidenum">
              <a:rPr lang="fr-FR" smtClean="0"/>
              <a:pPr/>
              <a:t>12</a:t>
            </a:fld>
            <a:endParaRPr lang="fr-FR" dirty="0"/>
          </a:p>
        </p:txBody>
      </p:sp>
    </p:spTree>
    <p:extLst>
      <p:ext uri="{BB962C8B-B14F-4D97-AF65-F5344CB8AC3E}">
        <p14:creationId xmlns:p14="http://schemas.microsoft.com/office/powerpoint/2010/main" val="408143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5C0671-87EE-4B89-B6C6-D27ACA5FEF84}" type="slidenum">
              <a:rPr lang="fr-FR" smtClean="0"/>
              <a:pPr/>
              <a:t>14</a:t>
            </a:fld>
            <a:endParaRPr lang="fr-FR" dirty="0"/>
          </a:p>
        </p:txBody>
      </p:sp>
    </p:spTree>
    <p:extLst>
      <p:ext uri="{BB962C8B-B14F-4D97-AF65-F5344CB8AC3E}">
        <p14:creationId xmlns:p14="http://schemas.microsoft.com/office/powerpoint/2010/main" val="402702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5C0671-87EE-4B89-B6C6-D27ACA5FEF84}" type="slidenum">
              <a:rPr lang="fr-FR" smtClean="0"/>
              <a:pPr/>
              <a:t>15</a:t>
            </a:fld>
            <a:endParaRPr lang="fr-FR" dirty="0"/>
          </a:p>
        </p:txBody>
      </p:sp>
    </p:spTree>
    <p:extLst>
      <p:ext uri="{BB962C8B-B14F-4D97-AF65-F5344CB8AC3E}">
        <p14:creationId xmlns:p14="http://schemas.microsoft.com/office/powerpoint/2010/main" val="134920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B65C0671-87EE-4B89-B6C6-D27ACA5FEF84}" type="slidenum">
              <a:rPr lang="fr-FR" smtClean="0"/>
              <a:pPr/>
              <a:t>16</a:t>
            </a:fld>
            <a:endParaRPr lang="fr-FR" dirty="0"/>
          </a:p>
        </p:txBody>
      </p:sp>
    </p:spTree>
    <p:extLst>
      <p:ext uri="{BB962C8B-B14F-4D97-AF65-F5344CB8AC3E}">
        <p14:creationId xmlns:p14="http://schemas.microsoft.com/office/powerpoint/2010/main" val="366642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B65C0671-87EE-4B89-B6C6-D27ACA5FEF84}" type="slidenum">
              <a:rPr lang="fr-FR" smtClean="0"/>
              <a:pPr/>
              <a:t>17</a:t>
            </a:fld>
            <a:endParaRPr lang="fr-FR" dirty="0"/>
          </a:p>
        </p:txBody>
      </p:sp>
    </p:spTree>
    <p:extLst>
      <p:ext uri="{BB962C8B-B14F-4D97-AF65-F5344CB8AC3E}">
        <p14:creationId xmlns:p14="http://schemas.microsoft.com/office/powerpoint/2010/main" val="360099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B65C0671-87EE-4B89-B6C6-D27ACA5FEF84}" type="slidenum">
              <a:rPr lang="fr-FR" smtClean="0"/>
              <a:pPr/>
              <a:t>18</a:t>
            </a:fld>
            <a:endParaRPr lang="fr-FR" dirty="0"/>
          </a:p>
        </p:txBody>
      </p:sp>
    </p:spTree>
    <p:extLst>
      <p:ext uri="{BB962C8B-B14F-4D97-AF65-F5344CB8AC3E}">
        <p14:creationId xmlns:p14="http://schemas.microsoft.com/office/powerpoint/2010/main" val="381349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B65C0671-87EE-4B89-B6C6-D27ACA5FEF84}" type="slidenum">
              <a:rPr lang="fr-FR" smtClean="0"/>
              <a:pPr/>
              <a:t>19</a:t>
            </a:fld>
            <a:endParaRPr lang="fr-FR" dirty="0"/>
          </a:p>
        </p:txBody>
      </p:sp>
    </p:spTree>
    <p:extLst>
      <p:ext uri="{BB962C8B-B14F-4D97-AF65-F5344CB8AC3E}">
        <p14:creationId xmlns:p14="http://schemas.microsoft.com/office/powerpoint/2010/main" val="165861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ur05.safelinks.protection.outlook.com/?url=http://www.clean-aviation.eu/&amp;data=05|01||fca5a9a53f6249375db508da9d5a3181|d05bc93f577f44588f153232c0081d2d|0|0|637995307943813123|Unknown|TWFpbGZsb3d8eyJWIjoiMC4wLjAwMDAiLCJQIjoiV2luMzIiLCJBTiI6Ik1haWwiLCJXVCI6Mn0%3D|3000|||&amp;sdata=FL92LzNG102ulnZWeeLvJioYjSzwaP%2BEJsuszyCOBAk%3D&amp;reserved=0" TargetMode="External"/><Relationship Id="rId1" Type="http://schemas.openxmlformats.org/officeDocument/2006/relationships/slideMaster" Target="../slideMasters/slideMaster6.xml"/><Relationship Id="rId5" Type="http://schemas.openxmlformats.org/officeDocument/2006/relationships/image" Target="../media/image31.png"/><Relationship Id="rId4"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Clean Avia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044CE2-FD37-1A27-5CF8-912556D622E3}"/>
              </a:ext>
            </a:extLst>
          </p:cNvPr>
          <p:cNvSpPr>
            <a:spLocks noGrp="1"/>
          </p:cNvSpPr>
          <p:nvPr>
            <p:ph type="body" sz="quarter" idx="10"/>
          </p:nvPr>
        </p:nvSpPr>
        <p:spPr>
          <a:xfrm>
            <a:off x="3128093" y="2839862"/>
            <a:ext cx="5935813" cy="1661993"/>
          </a:xfrm>
          <a:prstGeom prst="rect">
            <a:avLst/>
          </a:prstGeom>
        </p:spPr>
        <p:txBody>
          <a:bodyPr wrap="square" lIns="0" tIns="0" rIns="0" bIns="0">
            <a:spAutoFit/>
          </a:bodyPr>
          <a:lstStyle>
            <a:lvl1pPr marL="0" indent="0">
              <a:buNone/>
              <a:defRPr sz="6000">
                <a:solidFill>
                  <a:schemeClr val="accent5"/>
                </a:solidFill>
                <a:latin typeface="Arial" panose="020B0604020202020204" pitchFamily="34" charset="0"/>
                <a:cs typeface="Arial" panose="020B0604020202020204" pitchFamily="34" charset="0"/>
              </a:defRPr>
            </a:lvl1pPr>
            <a:lvl2pPr marL="457200" indent="0">
              <a:buNone/>
              <a:defRPr sz="4000">
                <a:solidFill>
                  <a:schemeClr val="accent5"/>
                </a:solidFill>
                <a:latin typeface="Arial" panose="020B0604020202020204" pitchFamily="34" charset="0"/>
                <a:cs typeface="Arial" panose="020B0604020202020204" pitchFamily="34" charset="0"/>
              </a:defRPr>
            </a:lvl2pPr>
            <a:lvl3pPr marL="914400" indent="0">
              <a:buNone/>
              <a:defRPr sz="4000">
                <a:solidFill>
                  <a:schemeClr val="accent5"/>
                </a:solidFill>
                <a:latin typeface="Arial" panose="020B0604020202020204" pitchFamily="34" charset="0"/>
                <a:cs typeface="Arial" panose="020B0604020202020204" pitchFamily="34" charset="0"/>
              </a:defRPr>
            </a:lvl3pPr>
            <a:lvl4pPr marL="1371600" indent="0">
              <a:buNone/>
              <a:defRPr sz="4000">
                <a:solidFill>
                  <a:schemeClr val="accent5"/>
                </a:solidFill>
                <a:latin typeface="Arial" panose="020B0604020202020204" pitchFamily="34" charset="0"/>
                <a:cs typeface="Arial" panose="020B0604020202020204" pitchFamily="34" charset="0"/>
              </a:defRPr>
            </a:lvl4pPr>
            <a:lvl5pPr marL="1828800" indent="0">
              <a:buNone/>
              <a:defRPr sz="4000">
                <a:solidFill>
                  <a:schemeClr val="accent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061656596"/>
      </p:ext>
    </p:extLst>
  </p:cSld>
  <p:clrMapOvr>
    <a:masterClrMapping/>
  </p:clrMapOvr>
  <p:extLst>
    <p:ext uri="{DCECCB84-F9BA-43D5-87BE-67443E8EF086}">
      <p15:sldGuideLst xmlns:p15="http://schemas.microsoft.com/office/powerpoint/2012/main">
        <p15:guide id="1" pos="3840">
          <p15:clr>
            <a:srgbClr val="FBAE40"/>
          </p15:clr>
        </p15:guide>
        <p15:guide id="2" pos="6108">
          <p15:clr>
            <a:srgbClr val="FBAE40"/>
          </p15:clr>
        </p15:guide>
        <p15:guide id="3" pos="4543">
          <p15:clr>
            <a:srgbClr val="FBAE40"/>
          </p15:clr>
        </p15:guide>
        <p15:guide id="4" orient="horz" pos="2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Clean Avia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3561236-78F2-A9D3-834E-C3B29A53BD79}"/>
              </a:ext>
            </a:extLst>
          </p:cNvPr>
          <p:cNvSpPr>
            <a:spLocks noGrp="1"/>
          </p:cNvSpPr>
          <p:nvPr>
            <p:ph type="body" sz="quarter" idx="10"/>
          </p:nvPr>
        </p:nvSpPr>
        <p:spPr>
          <a:xfrm>
            <a:off x="3128093" y="2839862"/>
            <a:ext cx="5935813" cy="1661993"/>
          </a:xfrm>
          <a:prstGeom prst="rect">
            <a:avLst/>
          </a:prstGeom>
        </p:spPr>
        <p:txBody>
          <a:bodyPr wrap="square" lIns="0" tIns="0" rIns="0" bIns="0">
            <a:spAutoFit/>
          </a:bodyPr>
          <a:lstStyle>
            <a:lvl1pPr marL="0" indent="0">
              <a:buNone/>
              <a:defRPr sz="6000">
                <a:solidFill>
                  <a:schemeClr val="accent5"/>
                </a:solidFill>
                <a:latin typeface="Arial" panose="020B0604020202020204" pitchFamily="34" charset="0"/>
                <a:cs typeface="Arial" panose="020B0604020202020204" pitchFamily="34" charset="0"/>
              </a:defRPr>
            </a:lvl1pPr>
            <a:lvl2pPr marL="457200" indent="0">
              <a:buNone/>
              <a:defRPr sz="4000">
                <a:solidFill>
                  <a:schemeClr val="accent5"/>
                </a:solidFill>
                <a:latin typeface="Arial" panose="020B0604020202020204" pitchFamily="34" charset="0"/>
                <a:cs typeface="Arial" panose="020B0604020202020204" pitchFamily="34" charset="0"/>
              </a:defRPr>
            </a:lvl2pPr>
            <a:lvl3pPr marL="914400" indent="0">
              <a:buNone/>
              <a:defRPr sz="4000">
                <a:solidFill>
                  <a:schemeClr val="accent5"/>
                </a:solidFill>
                <a:latin typeface="Arial" panose="020B0604020202020204" pitchFamily="34" charset="0"/>
                <a:cs typeface="Arial" panose="020B0604020202020204" pitchFamily="34" charset="0"/>
              </a:defRPr>
            </a:lvl3pPr>
            <a:lvl4pPr marL="1371600" indent="0">
              <a:buNone/>
              <a:defRPr sz="4000">
                <a:solidFill>
                  <a:schemeClr val="accent5"/>
                </a:solidFill>
                <a:latin typeface="Arial" panose="020B0604020202020204" pitchFamily="34" charset="0"/>
                <a:cs typeface="Arial" panose="020B0604020202020204" pitchFamily="34" charset="0"/>
              </a:defRPr>
            </a:lvl4pPr>
            <a:lvl5pPr marL="1828800" indent="0">
              <a:buNone/>
              <a:defRPr sz="4000">
                <a:solidFill>
                  <a:schemeClr val="accent5"/>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934362306"/>
      </p:ext>
    </p:extLst>
  </p:cSld>
  <p:clrMapOvr>
    <a:masterClrMapping/>
  </p:clrMapOvr>
  <p:extLst>
    <p:ext uri="{DCECCB84-F9BA-43D5-87BE-67443E8EF086}">
      <p15:sldGuideLst xmlns:p15="http://schemas.microsoft.com/office/powerpoint/2012/main">
        <p15:guide id="1" pos="3840">
          <p15:clr>
            <a:srgbClr val="FBAE40"/>
          </p15:clr>
        </p15:guide>
        <p15:guide id="2" pos="6108">
          <p15:clr>
            <a:srgbClr val="FBAE40"/>
          </p15:clr>
        </p15:guide>
        <p15:guide id="3" pos="4543">
          <p15:clr>
            <a:srgbClr val="FBAE40"/>
          </p15:clr>
        </p15:guide>
        <p15:guide id="4" orient="horz" pos="2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Clean Aviation">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A9D0F84-4C98-AC99-AA7B-5BE9866E5C94}"/>
              </a:ext>
            </a:extLst>
          </p:cNvPr>
          <p:cNvSpPr>
            <a:spLocks noGrp="1"/>
          </p:cNvSpPr>
          <p:nvPr>
            <p:ph type="body" sz="quarter" idx="10" hasCustomPrompt="1"/>
          </p:nvPr>
        </p:nvSpPr>
        <p:spPr>
          <a:xfrm>
            <a:off x="3128094" y="3429000"/>
            <a:ext cx="5935813" cy="1661993"/>
          </a:xfrm>
          <a:prstGeom prst="rect">
            <a:avLst/>
          </a:prstGeom>
        </p:spPr>
        <p:txBody>
          <a:bodyPr wrap="square" lIns="0" tIns="0" rIns="0" bIns="0">
            <a:spAutoFit/>
          </a:bodyPr>
          <a:lstStyle>
            <a:lvl1pPr marL="0" indent="0">
              <a:buNone/>
              <a:defRPr sz="6000">
                <a:solidFill>
                  <a:schemeClr val="accent5"/>
                </a:solidFill>
                <a:latin typeface="Arial" panose="020B0604020202020204" pitchFamily="34" charset="0"/>
                <a:cs typeface="Arial" panose="020B0604020202020204" pitchFamily="34" charset="0"/>
              </a:defRPr>
            </a:lvl1pPr>
            <a:lvl2pPr marL="457200" indent="0">
              <a:buNone/>
              <a:defRPr sz="4000">
                <a:solidFill>
                  <a:schemeClr val="accent5"/>
                </a:solidFill>
                <a:latin typeface="Arial" panose="020B0604020202020204" pitchFamily="34" charset="0"/>
                <a:cs typeface="Arial" panose="020B0604020202020204" pitchFamily="34" charset="0"/>
              </a:defRPr>
            </a:lvl2pPr>
            <a:lvl3pPr marL="914400" indent="0">
              <a:buNone/>
              <a:defRPr sz="4000">
                <a:solidFill>
                  <a:schemeClr val="accent5"/>
                </a:solidFill>
                <a:latin typeface="Arial" panose="020B0604020202020204" pitchFamily="34" charset="0"/>
                <a:cs typeface="Arial" panose="020B0604020202020204" pitchFamily="34" charset="0"/>
              </a:defRPr>
            </a:lvl3pPr>
            <a:lvl4pPr marL="1371600" indent="0">
              <a:buNone/>
              <a:defRPr sz="4000">
                <a:solidFill>
                  <a:schemeClr val="accent5"/>
                </a:solidFill>
                <a:latin typeface="Arial" panose="020B0604020202020204" pitchFamily="34" charset="0"/>
                <a:cs typeface="Arial" panose="020B0604020202020204" pitchFamily="34" charset="0"/>
              </a:defRPr>
            </a:lvl4pPr>
            <a:lvl5pPr marL="1828800" indent="0">
              <a:buNone/>
              <a:defRPr sz="4000">
                <a:solidFill>
                  <a:schemeClr val="accent5"/>
                </a:solidFill>
                <a:latin typeface="Arial" panose="020B0604020202020204" pitchFamily="34" charset="0"/>
                <a:cs typeface="Arial" panose="020B0604020202020204" pitchFamily="34" charset="0"/>
              </a:defRPr>
            </a:lvl5pPr>
          </a:lstStyle>
          <a:p>
            <a:pPr lvl="0"/>
            <a:r>
              <a:rPr lang="en-GB" dirty="0"/>
              <a:t>Click to edit Master text styles</a:t>
            </a:r>
          </a:p>
        </p:txBody>
      </p:sp>
      <p:pic>
        <p:nvPicPr>
          <p:cNvPr id="3" name="Picture 2" descr="A picture containing text, clipart&#10;&#10;Description automatically generated">
            <a:extLst>
              <a:ext uri="{FF2B5EF4-FFF2-40B4-BE49-F238E27FC236}">
                <a16:creationId xmlns:a16="http://schemas.microsoft.com/office/drawing/2014/main" id="{DE6E5281-4916-6B1F-DF05-ED6449024FD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72276" y="1202693"/>
            <a:ext cx="7647448" cy="2157988"/>
          </a:xfrm>
          <a:prstGeom prst="rect">
            <a:avLst/>
          </a:prstGeom>
        </p:spPr>
      </p:pic>
    </p:spTree>
    <p:extLst>
      <p:ext uri="{BB962C8B-B14F-4D97-AF65-F5344CB8AC3E}">
        <p14:creationId xmlns:p14="http://schemas.microsoft.com/office/powerpoint/2010/main" val="1572928441"/>
      </p:ext>
    </p:extLst>
  </p:cSld>
  <p:clrMapOvr>
    <a:masterClrMapping/>
  </p:clrMapOvr>
  <p:extLst>
    <p:ext uri="{DCECCB84-F9BA-43D5-87BE-67443E8EF086}">
      <p15:sldGuideLst xmlns:p15="http://schemas.microsoft.com/office/powerpoint/2012/main">
        <p15:guide id="1" pos="3840">
          <p15:clr>
            <a:srgbClr val="FBAE40"/>
          </p15:clr>
        </p15:guide>
        <p15:guide id="2" pos="6108">
          <p15:clr>
            <a:srgbClr val="FBAE40"/>
          </p15:clr>
        </p15:guide>
        <p15:guide id="3" pos="4543">
          <p15:clr>
            <a:srgbClr val="FBAE40"/>
          </p15:clr>
        </p15:guide>
        <p15:guide id="4" orient="horz" pos="2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11C513-99A0-FF60-72F8-9D23AE6A4F80}"/>
              </a:ext>
            </a:extLst>
          </p:cNvPr>
          <p:cNvSpPr>
            <a:spLocks noGrp="1"/>
          </p:cNvSpPr>
          <p:nvPr>
            <p:ph type="body" sz="quarter" idx="10"/>
          </p:nvPr>
        </p:nvSpPr>
        <p:spPr>
          <a:xfrm>
            <a:off x="434392" y="485653"/>
            <a:ext cx="8252408" cy="584000"/>
          </a:xfrm>
          <a:prstGeom prst="rect">
            <a:avLst/>
          </a:prstGeom>
        </p:spPr>
        <p:txBody>
          <a:bodyPr lIns="0" tIns="0" rIns="0" bIns="0"/>
          <a:lstStyle>
            <a:lvl1pPr marL="0" indent="0">
              <a:lnSpc>
                <a:spcPct val="80000"/>
              </a:lnSpc>
              <a:buNone/>
              <a:defRPr sz="40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E9194BAA-AA7F-260E-D030-E47D9F0939EA}"/>
              </a:ext>
            </a:extLst>
          </p:cNvPr>
          <p:cNvSpPr>
            <a:spLocks noGrp="1"/>
          </p:cNvSpPr>
          <p:nvPr>
            <p:ph sz="quarter" idx="11" hasCustomPrompt="1"/>
          </p:nvPr>
        </p:nvSpPr>
        <p:spPr>
          <a:xfrm>
            <a:off x="434392" y="1295358"/>
            <a:ext cx="11174412" cy="4797329"/>
          </a:xfrm>
          <a:prstGeom prst="rect">
            <a:avLst/>
          </a:prstGeom>
        </p:spPr>
        <p:txBody>
          <a:bodyPr lIns="0" tIns="0" rIns="0" bIns="0"/>
          <a:lstStyle>
            <a:lvl1pPr marL="0" indent="0">
              <a:lnSpc>
                <a:spcPct val="80000"/>
              </a:lnSpc>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1380934214"/>
      </p:ext>
    </p:extLst>
  </p:cSld>
  <p:clrMapOvr>
    <a:masterClrMapping/>
  </p:clrMapOvr>
  <p:extLst>
    <p:ext uri="{DCECCB84-F9BA-43D5-87BE-67443E8EF086}">
      <p15:sldGuideLst xmlns:p15="http://schemas.microsoft.com/office/powerpoint/2012/main">
        <p15:guide id="1" pos="3840">
          <p15:clr>
            <a:srgbClr val="FBAE40"/>
          </p15:clr>
        </p15:guide>
        <p15:guide id="2" pos="6108">
          <p15:clr>
            <a:srgbClr val="FBAE40"/>
          </p15:clr>
        </p15:guide>
        <p15:guide id="3" pos="4543">
          <p15:clr>
            <a:srgbClr val="FBAE40"/>
          </p15:clr>
        </p15:guide>
        <p15:guide id="4" orient="horz" pos="2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 Bulle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BC84B7C-1650-3DB8-BBB3-E60ED99AD6B0}"/>
              </a:ext>
            </a:extLst>
          </p:cNvPr>
          <p:cNvSpPr>
            <a:spLocks noGrp="1"/>
          </p:cNvSpPr>
          <p:nvPr>
            <p:ph type="body" sz="quarter" idx="13"/>
          </p:nvPr>
        </p:nvSpPr>
        <p:spPr>
          <a:xfrm>
            <a:off x="434392" y="485653"/>
            <a:ext cx="8252408" cy="584000"/>
          </a:xfrm>
          <a:prstGeom prst="rect">
            <a:avLst/>
          </a:prstGeom>
        </p:spPr>
        <p:txBody>
          <a:bodyPr lIns="0" tIns="0" rIns="0" bIns="0"/>
          <a:lstStyle>
            <a:lvl1pPr marL="0" indent="0">
              <a:lnSpc>
                <a:spcPct val="80000"/>
              </a:lnSpc>
              <a:buNone/>
              <a:defRPr sz="40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7" name="Text Placeholder 3">
            <a:extLst>
              <a:ext uri="{FF2B5EF4-FFF2-40B4-BE49-F238E27FC236}">
                <a16:creationId xmlns:a16="http://schemas.microsoft.com/office/drawing/2014/main" id="{55120E80-190B-8692-90A9-8DE0EC1E99AB}"/>
              </a:ext>
            </a:extLst>
          </p:cNvPr>
          <p:cNvSpPr>
            <a:spLocks noGrp="1"/>
          </p:cNvSpPr>
          <p:nvPr>
            <p:ph type="body" sz="quarter" idx="12"/>
          </p:nvPr>
        </p:nvSpPr>
        <p:spPr>
          <a:xfrm>
            <a:off x="434392" y="1295358"/>
            <a:ext cx="11197221" cy="4797329"/>
          </a:xfrm>
          <a:prstGeom prst="rect">
            <a:avLst/>
          </a:prstGeom>
        </p:spPr>
        <p:txBody>
          <a:bodyPr lIns="0" tIns="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83915209"/>
      </p:ext>
    </p:extLst>
  </p:cSld>
  <p:clrMapOvr>
    <a:masterClrMapping/>
  </p:clrMapOvr>
  <p:extLst>
    <p:ext uri="{DCECCB84-F9BA-43D5-87BE-67443E8EF086}">
      <p15:sldGuideLst xmlns:p15="http://schemas.microsoft.com/office/powerpoint/2012/main">
        <p15:guide id="1" pos="3840">
          <p15:clr>
            <a:srgbClr val="FBAE40"/>
          </p15:clr>
        </p15:guide>
        <p15:guide id="2" pos="6108">
          <p15:clr>
            <a:srgbClr val="FBAE40"/>
          </p15:clr>
        </p15:guide>
        <p15:guide id="3" pos="4543">
          <p15:clr>
            <a:srgbClr val="FBAE40"/>
          </p15:clr>
        </p15:guide>
        <p15:guide id="4" orient="horz" pos="2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Graphs">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9194BAA-AA7F-260E-D030-E47D9F0939EA}"/>
              </a:ext>
            </a:extLst>
          </p:cNvPr>
          <p:cNvSpPr>
            <a:spLocks noGrp="1"/>
          </p:cNvSpPr>
          <p:nvPr>
            <p:ph sz="quarter" idx="11"/>
          </p:nvPr>
        </p:nvSpPr>
        <p:spPr>
          <a:xfrm>
            <a:off x="434392" y="1295359"/>
            <a:ext cx="2650261" cy="4687998"/>
          </a:xfrm>
          <a:prstGeom prst="rect">
            <a:avLst/>
          </a:prstGeom>
        </p:spPr>
        <p:txBody>
          <a:bodyPr lIns="0" tIns="0" rIns="0" bIns="0"/>
          <a:lstStyle>
            <a:lvl1pPr marL="0" indent="0">
              <a:lnSpc>
                <a:spcPct val="80000"/>
              </a:lnSpc>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Chart Placeholder 3">
            <a:extLst>
              <a:ext uri="{FF2B5EF4-FFF2-40B4-BE49-F238E27FC236}">
                <a16:creationId xmlns:a16="http://schemas.microsoft.com/office/drawing/2014/main" id="{2F26E9E6-534B-229F-4D8A-6B32830F59A3}"/>
              </a:ext>
            </a:extLst>
          </p:cNvPr>
          <p:cNvSpPr>
            <a:spLocks noGrp="1"/>
          </p:cNvSpPr>
          <p:nvPr>
            <p:ph type="chart" sz="quarter" idx="12"/>
          </p:nvPr>
        </p:nvSpPr>
        <p:spPr>
          <a:xfrm>
            <a:off x="3344863" y="1295359"/>
            <a:ext cx="8321675" cy="4687998"/>
          </a:xfrm>
          <a:prstGeom prst="rect">
            <a:avLst/>
          </a:prstGeom>
        </p:spPr>
        <p:txBody>
          <a:bodyPr lIns="0" tIns="0" rIns="0" bIns="0"/>
          <a:lstStyle>
            <a:lvl1pPr marL="0" indent="0">
              <a:buNone/>
              <a:defRPr sz="2400">
                <a:latin typeface="Arial" panose="020B0604020202020204" pitchFamily="34" charset="0"/>
                <a:cs typeface="Arial" panose="020B0604020202020204" pitchFamily="34" charset="0"/>
              </a:defRPr>
            </a:lvl1pPr>
          </a:lstStyle>
          <a:p>
            <a:endParaRPr lang="en-GB" dirty="0"/>
          </a:p>
        </p:txBody>
      </p:sp>
      <p:sp>
        <p:nvSpPr>
          <p:cNvPr id="2" name="Text Placeholder 2">
            <a:extLst>
              <a:ext uri="{FF2B5EF4-FFF2-40B4-BE49-F238E27FC236}">
                <a16:creationId xmlns:a16="http://schemas.microsoft.com/office/drawing/2014/main" id="{37F75348-16DB-A833-01CA-20F86CB32C14}"/>
              </a:ext>
            </a:extLst>
          </p:cNvPr>
          <p:cNvSpPr>
            <a:spLocks noGrp="1"/>
          </p:cNvSpPr>
          <p:nvPr>
            <p:ph type="body" sz="quarter" idx="13"/>
          </p:nvPr>
        </p:nvSpPr>
        <p:spPr>
          <a:xfrm>
            <a:off x="434392" y="485653"/>
            <a:ext cx="8252408" cy="584000"/>
          </a:xfrm>
          <a:prstGeom prst="rect">
            <a:avLst/>
          </a:prstGeom>
        </p:spPr>
        <p:txBody>
          <a:bodyPr lIns="0" tIns="0" rIns="0" bIns="0"/>
          <a:lstStyle>
            <a:lvl1pPr marL="0" indent="0">
              <a:lnSpc>
                <a:spcPct val="80000"/>
              </a:lnSpc>
              <a:buNone/>
              <a:defRPr sz="40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3557466836"/>
      </p:ext>
    </p:extLst>
  </p:cSld>
  <p:clrMapOvr>
    <a:masterClrMapping/>
  </p:clrMapOvr>
  <p:extLst>
    <p:ext uri="{DCECCB84-F9BA-43D5-87BE-67443E8EF086}">
      <p15:sldGuideLst xmlns:p15="http://schemas.microsoft.com/office/powerpoint/2012/main">
        <p15:guide id="1" pos="3840">
          <p15:clr>
            <a:srgbClr val="FBAE40"/>
          </p15:clr>
        </p15:guide>
        <p15:guide id="2" pos="6108">
          <p15:clr>
            <a:srgbClr val="FBAE40"/>
          </p15:clr>
        </p15:guide>
        <p15:guide id="3" pos="4543">
          <p15:clr>
            <a:srgbClr val="FBAE40"/>
          </p15:clr>
        </p15:guide>
        <p15:guide id="4" orient="horz" pos="2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Image and Tex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6B5B02-E5E3-DE26-A924-71B643CB6DCD}"/>
              </a:ext>
            </a:extLst>
          </p:cNvPr>
          <p:cNvSpPr>
            <a:spLocks noGrp="1"/>
          </p:cNvSpPr>
          <p:nvPr>
            <p:ph type="body" sz="quarter" idx="15"/>
          </p:nvPr>
        </p:nvSpPr>
        <p:spPr>
          <a:xfrm>
            <a:off x="434392" y="485653"/>
            <a:ext cx="8252408" cy="584000"/>
          </a:xfrm>
          <a:prstGeom prst="rect">
            <a:avLst/>
          </a:prstGeom>
        </p:spPr>
        <p:txBody>
          <a:bodyPr lIns="0" tIns="0" rIns="0" bIns="0"/>
          <a:lstStyle>
            <a:lvl1pPr marL="0" indent="0">
              <a:lnSpc>
                <a:spcPct val="80000"/>
              </a:lnSpc>
              <a:buNone/>
              <a:defRPr sz="40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Content Placeholder 5">
            <a:extLst>
              <a:ext uri="{FF2B5EF4-FFF2-40B4-BE49-F238E27FC236}">
                <a16:creationId xmlns:a16="http://schemas.microsoft.com/office/drawing/2014/main" id="{3FC98FD3-EBAB-0E12-6D8A-8B810A213E58}"/>
              </a:ext>
            </a:extLst>
          </p:cNvPr>
          <p:cNvSpPr>
            <a:spLocks noGrp="1"/>
          </p:cNvSpPr>
          <p:nvPr>
            <p:ph sz="quarter" idx="11"/>
          </p:nvPr>
        </p:nvSpPr>
        <p:spPr>
          <a:xfrm>
            <a:off x="434392" y="1295359"/>
            <a:ext cx="2650261" cy="4687981"/>
          </a:xfrm>
          <a:prstGeom prst="rect">
            <a:avLst/>
          </a:prstGeom>
        </p:spPr>
        <p:txBody>
          <a:bodyPr lIns="0" tIns="0" rIns="0" bIns="0"/>
          <a:lstStyle>
            <a:lvl1pPr marL="0" indent="0">
              <a:lnSpc>
                <a:spcPct val="80000"/>
              </a:lnSpc>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9" name="Picture Placeholder 4">
            <a:extLst>
              <a:ext uri="{FF2B5EF4-FFF2-40B4-BE49-F238E27FC236}">
                <a16:creationId xmlns:a16="http://schemas.microsoft.com/office/drawing/2014/main" id="{97CC3F1D-C2C1-E275-5865-D25EC490FA42}"/>
              </a:ext>
            </a:extLst>
          </p:cNvPr>
          <p:cNvSpPr>
            <a:spLocks noGrp="1"/>
          </p:cNvSpPr>
          <p:nvPr>
            <p:ph type="pic" sz="quarter" idx="13"/>
          </p:nvPr>
        </p:nvSpPr>
        <p:spPr>
          <a:xfrm>
            <a:off x="3338513" y="1296023"/>
            <a:ext cx="8334375" cy="4687333"/>
          </a:xfrm>
          <a:prstGeom prst="rect">
            <a:avLst/>
          </a:prstGeom>
        </p:spPr>
        <p:txBody>
          <a:bodyPr lIns="0" tIns="0" rIns="0" bIns="0"/>
          <a:lstStyle>
            <a:lvl1pPr marL="0" indent="0">
              <a:buNone/>
              <a:defRPr sz="2400">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2464085513"/>
      </p:ext>
    </p:extLst>
  </p:cSld>
  <p:clrMapOvr>
    <a:masterClrMapping/>
  </p:clrMapOvr>
  <p:extLst>
    <p:ext uri="{DCECCB84-F9BA-43D5-87BE-67443E8EF086}">
      <p15:sldGuideLst xmlns:p15="http://schemas.microsoft.com/office/powerpoint/2012/main">
        <p15:guide id="1" pos="3840">
          <p15:clr>
            <a:srgbClr val="FBAE40"/>
          </p15:clr>
        </p15:guide>
        <p15:guide id="2" pos="6108">
          <p15:clr>
            <a:srgbClr val="FBAE40"/>
          </p15:clr>
        </p15:guide>
        <p15:guide id="3" pos="4543">
          <p15:clr>
            <a:srgbClr val="FBAE40"/>
          </p15:clr>
        </p15:guide>
        <p15:guide id="4" orient="horz" pos="20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Clean Aviation">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A9D0F84-4C98-AC99-AA7B-5BE9866E5C94}"/>
              </a:ext>
            </a:extLst>
          </p:cNvPr>
          <p:cNvSpPr>
            <a:spLocks noGrp="1"/>
          </p:cNvSpPr>
          <p:nvPr>
            <p:ph type="body" sz="quarter" idx="10"/>
          </p:nvPr>
        </p:nvSpPr>
        <p:spPr>
          <a:xfrm>
            <a:off x="3128093" y="2839862"/>
            <a:ext cx="5935813" cy="1661993"/>
          </a:xfrm>
          <a:prstGeom prst="rect">
            <a:avLst/>
          </a:prstGeom>
        </p:spPr>
        <p:txBody>
          <a:bodyPr wrap="square" lIns="0" tIns="0" rIns="0" bIns="0">
            <a:spAutoFit/>
          </a:bodyPr>
          <a:lstStyle>
            <a:lvl1pPr marL="0" indent="0">
              <a:buNone/>
              <a:defRPr sz="6000">
                <a:solidFill>
                  <a:schemeClr val="accent5"/>
                </a:solidFill>
                <a:latin typeface="Arial" panose="020B0604020202020204" pitchFamily="34" charset="0"/>
                <a:cs typeface="Arial" panose="020B0604020202020204" pitchFamily="34" charset="0"/>
              </a:defRPr>
            </a:lvl1pPr>
            <a:lvl2pPr marL="457200" indent="0">
              <a:buNone/>
              <a:defRPr sz="4000">
                <a:solidFill>
                  <a:schemeClr val="accent5"/>
                </a:solidFill>
                <a:latin typeface="Arial" panose="020B0604020202020204" pitchFamily="34" charset="0"/>
                <a:cs typeface="Arial" panose="020B0604020202020204" pitchFamily="34" charset="0"/>
              </a:defRPr>
            </a:lvl2pPr>
            <a:lvl3pPr marL="914400" indent="0">
              <a:buNone/>
              <a:defRPr sz="4000">
                <a:solidFill>
                  <a:schemeClr val="accent5"/>
                </a:solidFill>
                <a:latin typeface="Arial" panose="020B0604020202020204" pitchFamily="34" charset="0"/>
                <a:cs typeface="Arial" panose="020B0604020202020204" pitchFamily="34" charset="0"/>
              </a:defRPr>
            </a:lvl3pPr>
            <a:lvl4pPr marL="1371600" indent="0">
              <a:buNone/>
              <a:defRPr sz="4000">
                <a:solidFill>
                  <a:schemeClr val="accent5"/>
                </a:solidFill>
                <a:latin typeface="Arial" panose="020B0604020202020204" pitchFamily="34" charset="0"/>
                <a:cs typeface="Arial" panose="020B0604020202020204" pitchFamily="34" charset="0"/>
              </a:defRPr>
            </a:lvl4pPr>
            <a:lvl5pPr marL="1828800" indent="0">
              <a:buNone/>
              <a:defRPr sz="4000">
                <a:solidFill>
                  <a:schemeClr val="accent5"/>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445552318"/>
      </p:ext>
    </p:extLst>
  </p:cSld>
  <p:clrMapOvr>
    <a:masterClrMapping/>
  </p:clrMapOvr>
  <p:extLst>
    <p:ext uri="{DCECCB84-F9BA-43D5-87BE-67443E8EF086}">
      <p15:sldGuideLst xmlns:p15="http://schemas.microsoft.com/office/powerpoint/2012/main">
        <p15:guide id="1" pos="3840">
          <p15:clr>
            <a:srgbClr val="FBAE40"/>
          </p15:clr>
        </p15:guide>
        <p15:guide id="2" pos="6108">
          <p15:clr>
            <a:srgbClr val="FBAE40"/>
          </p15:clr>
        </p15:guide>
        <p15:guide id="3" pos="4543">
          <p15:clr>
            <a:srgbClr val="FBAE40"/>
          </p15:clr>
        </p15:guide>
        <p15:guide id="4" orient="horz" pos="2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Divider Slide 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74BAF-D299-2200-AF28-1B619F7F13C5}"/>
              </a:ext>
            </a:extLst>
          </p:cNvPr>
          <p:cNvSpPr txBox="1"/>
          <p:nvPr userDrawn="1"/>
        </p:nvSpPr>
        <p:spPr>
          <a:xfrm>
            <a:off x="2768600" y="2064621"/>
            <a:ext cx="8559800" cy="1637756"/>
          </a:xfrm>
          <a:prstGeom prst="rect">
            <a:avLst/>
          </a:prstGeom>
          <a:noFill/>
        </p:spPr>
        <p:txBody>
          <a:bodyPr wrap="square">
            <a:spAutoFit/>
          </a:bodyPr>
          <a:lstStyle/>
          <a:p>
            <a:pPr marL="0" marR="0" algn="just">
              <a:spcBef>
                <a:spcPts val="0"/>
              </a:spcBef>
              <a:spcAft>
                <a:spcPts val="0"/>
              </a:spcAft>
              <a:tabLst>
                <a:tab pos="2971800" algn="ctr"/>
                <a:tab pos="5943600" algn="r"/>
              </a:tabLst>
            </a:pPr>
            <a:r>
              <a:rPr lang="en-US"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The project is supported by the Clean Aviation Joint Undertaking and its members.</a:t>
            </a:r>
          </a:p>
          <a:p>
            <a:pPr marL="0" marR="0" algn="just">
              <a:spcBef>
                <a:spcPts val="0"/>
              </a:spcBef>
              <a:spcAft>
                <a:spcPts val="0"/>
              </a:spcAft>
              <a:tabLst>
                <a:tab pos="2971800" algn="ctr"/>
                <a:tab pos="5943600" algn="r"/>
              </a:tabLst>
            </a:pPr>
            <a:endParaRPr lang="en-US"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endParaRPr>
          </a:p>
          <a:p>
            <a:pPr marL="0" marR="0" algn="just">
              <a:lnSpc>
                <a:spcPct val="107000"/>
              </a:lnSpc>
              <a:spcBef>
                <a:spcPts val="0"/>
              </a:spcBef>
              <a:spcAft>
                <a:spcPts val="0"/>
              </a:spcAft>
            </a:pPr>
            <a:r>
              <a:rPr lang="en-GB"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Clean Aviation is the EU’s leading research and innovation program for transforming aviation towards a sustainable and climate neutral future. </a:t>
            </a:r>
            <a:endParaRPr lang="en-US"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endParaRPr>
          </a:p>
          <a:p>
            <a:pPr marL="0" marR="0" algn="just">
              <a:lnSpc>
                <a:spcPct val="107000"/>
              </a:lnSpc>
              <a:spcBef>
                <a:spcPts val="0"/>
              </a:spcBef>
              <a:spcAft>
                <a:spcPts val="0"/>
              </a:spcAft>
            </a:pPr>
            <a:r>
              <a:rPr lang="en-GB"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As a European public-private partnership, Clean Aviation pushes aeronautical science beyond the limits of imagination by creating new technologies that will significantly reduce aviation's impact on the planet, enabling future generations to enjoy the social and economic benefits of air travel far into the future.</a:t>
            </a:r>
            <a:endParaRPr lang="en-US"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endParaRPr>
          </a:p>
          <a:p>
            <a:pPr marL="0" marR="0" algn="just">
              <a:lnSpc>
                <a:spcPct val="107000"/>
              </a:lnSpc>
              <a:spcBef>
                <a:spcPts val="0"/>
              </a:spcBef>
              <a:spcAft>
                <a:spcPts val="0"/>
              </a:spcAft>
            </a:pPr>
            <a:r>
              <a:rPr lang="en-GB"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Visit </a:t>
            </a:r>
            <a:r>
              <a:rPr lang="aa-ET"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the</a:t>
            </a:r>
            <a:r>
              <a:rPr lang="en-GB"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 website to find out more about Clean Aviation: </a:t>
            </a:r>
            <a:r>
              <a:rPr lang="en-GB"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www.clean-aviation.eu</a:t>
            </a:r>
            <a:r>
              <a:rPr lang="en-GB"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 </a:t>
            </a:r>
            <a:endParaRPr lang="en-US"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AB7D1FC6-689A-7C9E-5766-0BD749C96E9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861" y="1951026"/>
            <a:ext cx="1664812" cy="782003"/>
          </a:xfrm>
          <a:prstGeom prst="rect">
            <a:avLst/>
          </a:prstGeom>
        </p:spPr>
      </p:pic>
      <p:pic>
        <p:nvPicPr>
          <p:cNvPr id="9" name="Picture 8" descr="Text&#10;&#10;Description automatically generated">
            <a:extLst>
              <a:ext uri="{FF2B5EF4-FFF2-40B4-BE49-F238E27FC236}">
                <a16:creationId xmlns:a16="http://schemas.microsoft.com/office/drawing/2014/main" id="{2F70A831-D429-D0FF-320B-AFD02B0E7D1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55147" y="4293546"/>
            <a:ext cx="1913453" cy="401434"/>
          </a:xfrm>
          <a:prstGeom prst="rect">
            <a:avLst/>
          </a:prstGeom>
        </p:spPr>
      </p:pic>
      <p:sp>
        <p:nvSpPr>
          <p:cNvPr id="18" name="TextBox 17">
            <a:extLst>
              <a:ext uri="{FF2B5EF4-FFF2-40B4-BE49-F238E27FC236}">
                <a16:creationId xmlns:a16="http://schemas.microsoft.com/office/drawing/2014/main" id="{E9A03C24-E29A-B7A5-30B8-DA4B29DFB565}"/>
              </a:ext>
            </a:extLst>
          </p:cNvPr>
          <p:cNvSpPr txBox="1"/>
          <p:nvPr userDrawn="1"/>
        </p:nvSpPr>
        <p:spPr>
          <a:xfrm>
            <a:off x="2768600" y="4216111"/>
            <a:ext cx="8559800" cy="646331"/>
          </a:xfrm>
          <a:prstGeom prst="rect">
            <a:avLst/>
          </a:prstGeom>
          <a:noFill/>
        </p:spPr>
        <p:txBody>
          <a:bodyPr wrap="square">
            <a:spAutoFit/>
          </a:bodyPr>
          <a:lstStyle/>
          <a:p>
            <a:pPr marL="0" marR="0" algn="just" defTabSz="914400" rtl="0" eaLnBrk="1" latinLnBrk="0" hangingPunct="1">
              <a:spcBef>
                <a:spcPts val="0"/>
              </a:spcBef>
              <a:spcAft>
                <a:spcPts val="0"/>
              </a:spcAft>
              <a:tabLst>
                <a:tab pos="2971800" algn="ctr"/>
                <a:tab pos="5943600" algn="r"/>
              </a:tabLst>
            </a:pPr>
            <a:r>
              <a:rPr lang="en-US"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Funded by the European Union, GA No 101102010. Views and opinions expressed are however those of the author(s) only and do not necessarily reflect those of the European Union or Clean Aviation Joint Undertaking. Neither the European Union nor Clean Aviation JU can be held responsible for them.</a:t>
            </a:r>
          </a:p>
        </p:txBody>
      </p:sp>
      <p:sp>
        <p:nvSpPr>
          <p:cNvPr id="19" name="TextBox 18">
            <a:extLst>
              <a:ext uri="{FF2B5EF4-FFF2-40B4-BE49-F238E27FC236}">
                <a16:creationId xmlns:a16="http://schemas.microsoft.com/office/drawing/2014/main" id="{E058C18D-CA1E-1223-86F0-C77C7262E1F8}"/>
              </a:ext>
            </a:extLst>
          </p:cNvPr>
          <p:cNvSpPr txBox="1"/>
          <p:nvPr userDrawn="1"/>
        </p:nvSpPr>
        <p:spPr>
          <a:xfrm>
            <a:off x="706061" y="5294361"/>
            <a:ext cx="10622339" cy="646331"/>
          </a:xfrm>
          <a:prstGeom prst="rect">
            <a:avLst/>
          </a:prstGeom>
          <a:noFill/>
        </p:spPr>
        <p:txBody>
          <a:bodyPr wrap="square">
            <a:spAutoFit/>
          </a:bodyPr>
          <a:lstStyle>
            <a:defPPr>
              <a:defRPr lang="en-US"/>
            </a:defPPr>
            <a:lvl1pPr marR="0" algn="just">
              <a:spcBef>
                <a:spcPts val="0"/>
              </a:spcBef>
              <a:spcAft>
                <a:spcPts val="0"/>
              </a:spcAft>
              <a:tabLst>
                <a:tab pos="2971800" algn="ctr"/>
                <a:tab pos="5943600" algn="r"/>
              </a:tabLst>
              <a:defRPr sz="2000">
                <a:effectLst/>
                <a:latin typeface="Open Sans" pitchFamily="2" charset="0"/>
                <a:ea typeface="Open Sans" pitchFamily="2" charset="0"/>
                <a:cs typeface="Open Sans" pitchFamily="2" charset="0"/>
              </a:defRPr>
            </a:lvl1pPr>
          </a:lstStyle>
          <a:p>
            <a:pPr marL="0" marR="0" lvl="0" algn="just" defTabSz="914400" rtl="0" eaLnBrk="1" latinLnBrk="0" hangingPunct="1">
              <a:spcBef>
                <a:spcPts val="0"/>
              </a:spcBef>
              <a:spcAft>
                <a:spcPts val="0"/>
              </a:spcAft>
              <a:tabLst>
                <a:tab pos="2971800" algn="ctr"/>
                <a:tab pos="5943600" algn="r"/>
              </a:tabLst>
            </a:pPr>
            <a:r>
              <a:rPr lang="en-US"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This document and its contents remain the property of the beneficiaries of the </a:t>
            </a:r>
            <a:r>
              <a:rPr lang="aa-ET"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HERWINGT</a:t>
            </a:r>
            <a:r>
              <a:rPr lang="en-US" sz="1200" kern="1200" dirty="0">
                <a:solidFill>
                  <a:srgbClr val="006EAB"/>
                </a:solidFill>
                <a:effectLst/>
                <a:latin typeface="Arial" panose="020B0604020202020204" pitchFamily="34" charset="0"/>
                <a:ea typeface="Open Sans" panose="020B0606030504020204" pitchFamily="34" charset="0"/>
                <a:cs typeface="Arial" panose="020B0604020202020204" pitchFamily="34" charset="0"/>
              </a:rPr>
              <a:t> Consortium. It may contain information subject to intellectual property rights. No intellectual property rights are granted by the delivery of this document or the disclosure of its content. Reproduction or circulation of this document to any third party is prohibited without the consent of the author(s).</a:t>
            </a:r>
          </a:p>
        </p:txBody>
      </p:sp>
      <p:pic>
        <p:nvPicPr>
          <p:cNvPr id="5" name="Picture 4" descr="A picture containing text, clipart&#10;&#10;Description automatically generated">
            <a:extLst>
              <a:ext uri="{FF2B5EF4-FFF2-40B4-BE49-F238E27FC236}">
                <a16:creationId xmlns:a16="http://schemas.microsoft.com/office/drawing/2014/main" id="{45067E34-56E1-2E8F-5A18-52F292721894}"/>
              </a:ext>
            </a:extLst>
          </p:cNvPr>
          <p:cNvPicPr>
            <a:picLocks noChangeAspect="1"/>
          </p:cNvPicPr>
          <p:nvPr userDrawn="1"/>
        </p:nvPicPr>
        <p:blipFill>
          <a:blip r:embed="rId5"/>
          <a:stretch>
            <a:fillRect/>
          </a:stretch>
        </p:blipFill>
        <p:spPr>
          <a:xfrm>
            <a:off x="9304938" y="329683"/>
            <a:ext cx="2586949" cy="729996"/>
          </a:xfrm>
          <a:prstGeom prst="rect">
            <a:avLst/>
          </a:prstGeom>
        </p:spPr>
      </p:pic>
      <p:sp>
        <p:nvSpPr>
          <p:cNvPr id="6" name="TextBox 5">
            <a:extLst>
              <a:ext uri="{FF2B5EF4-FFF2-40B4-BE49-F238E27FC236}">
                <a16:creationId xmlns:a16="http://schemas.microsoft.com/office/drawing/2014/main" id="{25174592-1025-1F47-6AA5-7D2F57A129B0}"/>
              </a:ext>
            </a:extLst>
          </p:cNvPr>
          <p:cNvSpPr txBox="1"/>
          <p:nvPr userDrawn="1"/>
        </p:nvSpPr>
        <p:spPr>
          <a:xfrm>
            <a:off x="438912" y="484632"/>
            <a:ext cx="5226950" cy="707886"/>
          </a:xfrm>
          <a:prstGeom prst="rect">
            <a:avLst/>
          </a:prstGeom>
          <a:noFill/>
          <a:effectLst/>
        </p:spPr>
        <p:txBody>
          <a:bodyPr wrap="square" rtlCol="0">
            <a:spAutoFit/>
          </a:bodyPr>
          <a:lstStyle/>
          <a:p>
            <a:r>
              <a:rPr lang="en-US" sz="4000" b="0" dirty="0">
                <a:solidFill>
                  <a:srgbClr val="79B51D"/>
                </a:solidFill>
                <a:latin typeface="Arial" panose="020B0604020202020204" pitchFamily="34" charset="0"/>
                <a:ea typeface="Open Sans" panose="020B0606030504020204" pitchFamily="34" charset="0"/>
                <a:cs typeface="Arial" panose="020B0604020202020204" pitchFamily="34" charset="0"/>
              </a:rPr>
              <a:t>Acknowledgements</a:t>
            </a:r>
          </a:p>
        </p:txBody>
      </p:sp>
      <p:sp>
        <p:nvSpPr>
          <p:cNvPr id="3" name="Rectangle 7">
            <a:extLst>
              <a:ext uri="{FF2B5EF4-FFF2-40B4-BE49-F238E27FC236}">
                <a16:creationId xmlns:a16="http://schemas.microsoft.com/office/drawing/2014/main" id="{4590C201-959F-A113-18BC-CD04BD546B78}"/>
              </a:ext>
            </a:extLst>
          </p:cNvPr>
          <p:cNvSpPr/>
          <p:nvPr userDrawn="1"/>
        </p:nvSpPr>
        <p:spPr>
          <a:xfrm>
            <a:off x="10703307" y="6426690"/>
            <a:ext cx="1056691" cy="2154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t" anchorCtr="0">
            <a:spAutoFit/>
          </a:bodyPr>
          <a:lstStyle/>
          <a:p>
            <a:pPr algn="r" defTabSz="1219170"/>
            <a:fld id="{0AF4B718-CD06-AF4A-9D89-02F97A8768BE}" type="slidenum">
              <a:rPr lang="en-IE" sz="1400" smtClean="0">
                <a:solidFill>
                  <a:srgbClr val="199C69"/>
                </a:solidFill>
                <a:latin typeface="arial" panose="020B0604020202020204" pitchFamily="34" charset="0"/>
              </a:rPr>
              <a:pPr algn="r" defTabSz="1219170"/>
              <a:t>‹#›</a:t>
            </a:fld>
            <a:endParaRPr lang="en-IE" sz="1400" dirty="0">
              <a:solidFill>
                <a:srgbClr val="199C69"/>
              </a:solidFill>
              <a:latin typeface="Calibri" panose="020F0502020204030204"/>
            </a:endParaRPr>
          </a:p>
        </p:txBody>
      </p:sp>
    </p:spTree>
    <p:extLst>
      <p:ext uri="{BB962C8B-B14F-4D97-AF65-F5344CB8AC3E}">
        <p14:creationId xmlns:p14="http://schemas.microsoft.com/office/powerpoint/2010/main" val="307050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slideLayout" Target="../slideLayouts/slideLayout6.xml"/><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slideLayout" Target="../slideLayouts/slideLayout5.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theme" Target="../theme/theme4.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image" Target="../media/image17.svg"/><Relationship Id="rId14" Type="http://schemas.openxmlformats.org/officeDocument/2006/relationships/image" Target="../media/image2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jpeg"/><Relationship Id="rId7" Type="http://schemas.openxmlformats.org/officeDocument/2006/relationships/image" Target="../media/image17.svg"/><Relationship Id="rId12" Type="http://schemas.openxmlformats.org/officeDocument/2006/relationships/image" Target="../media/image28.pn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5.svg"/><Relationship Id="rId5" Type="http://schemas.openxmlformats.org/officeDocument/2006/relationships/image" Target="../media/image15.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8.sv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C2ED-D405-B44D-5C5F-8CE737D6124A}"/>
              </a:ext>
            </a:extLst>
          </p:cNvPr>
          <p:cNvSpPr/>
          <p:nvPr userDrawn="1"/>
        </p:nvSpPr>
        <p:spPr>
          <a:xfrm>
            <a:off x="0" y="0"/>
            <a:ext cx="121904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que 8">
            <a:extLst>
              <a:ext uri="{FF2B5EF4-FFF2-40B4-BE49-F238E27FC236}">
                <a16:creationId xmlns:a16="http://schemas.microsoft.com/office/drawing/2014/main" id="{216ABF0E-6188-3024-04CC-E79E3BF63CA2}"/>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40925" t="51250" r="54042"/>
          <a:stretch/>
        </p:blipFill>
        <p:spPr>
          <a:xfrm>
            <a:off x="11500022" y="0"/>
            <a:ext cx="690452" cy="4726800"/>
          </a:xfrm>
          <a:prstGeom prst="rect">
            <a:avLst/>
          </a:prstGeom>
        </p:spPr>
      </p:pic>
      <p:pic>
        <p:nvPicPr>
          <p:cNvPr id="10" name="Graphique 9">
            <a:extLst>
              <a:ext uri="{FF2B5EF4-FFF2-40B4-BE49-F238E27FC236}">
                <a16:creationId xmlns:a16="http://schemas.microsoft.com/office/drawing/2014/main" id="{B11DAA6A-87A3-350D-E81A-1309B3CAFFA6}"/>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 uri="{96DAC541-7B7A-43D3-8B79-37D633B846F1}">
                <asvg:svgBlip xmlns:asvg="http://schemas.microsoft.com/office/drawing/2016/SVG/main" r:embed="rId6"/>
              </a:ext>
            </a:extLst>
          </a:blip>
          <a:srcRect l="18067" t="51250" r="54042" b="38304"/>
          <a:stretch/>
        </p:blipFill>
        <p:spPr>
          <a:xfrm>
            <a:off x="8364578" y="0"/>
            <a:ext cx="3827422" cy="1013254"/>
          </a:xfrm>
          <a:prstGeom prst="rect">
            <a:avLst/>
          </a:prstGeom>
        </p:spPr>
      </p:pic>
      <p:pic>
        <p:nvPicPr>
          <p:cNvPr id="4" name="Graphic 14">
            <a:extLst>
              <a:ext uri="{FF2B5EF4-FFF2-40B4-BE49-F238E27FC236}">
                <a16:creationId xmlns:a16="http://schemas.microsoft.com/office/drawing/2014/main" id="{B7A5575E-BF14-67C9-1453-9776862CA23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25666" t="36285" r="26198" b="35120"/>
          <a:stretch/>
        </p:blipFill>
        <p:spPr>
          <a:xfrm>
            <a:off x="354567" y="337700"/>
            <a:ext cx="2193999" cy="921236"/>
          </a:xfrm>
          <a:prstGeom prst="rect">
            <a:avLst/>
          </a:prstGeom>
        </p:spPr>
      </p:pic>
      <p:pic>
        <p:nvPicPr>
          <p:cNvPr id="5" name="Graphique 4">
            <a:extLst>
              <a:ext uri="{FF2B5EF4-FFF2-40B4-BE49-F238E27FC236}">
                <a16:creationId xmlns:a16="http://schemas.microsoft.com/office/drawing/2014/main" id="{9332B080-EC2C-6C64-7F93-ADFAEECB16C0}"/>
              </a:ext>
            </a:extLst>
          </p:cNvPr>
          <p:cNvPicPr>
            <a:picLocks noChangeAspect="1"/>
          </p:cNvPicPr>
          <p:nvPr userDrawn="1"/>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33153" t="44771" r="32738" b="44614"/>
          <a:stretch/>
        </p:blipFill>
        <p:spPr>
          <a:xfrm>
            <a:off x="354567" y="6037726"/>
            <a:ext cx="2193999" cy="482573"/>
          </a:xfrm>
          <a:prstGeom prst="rect">
            <a:avLst/>
          </a:prstGeom>
        </p:spPr>
      </p:pic>
    </p:spTree>
    <p:extLst>
      <p:ext uri="{BB962C8B-B14F-4D97-AF65-F5344CB8AC3E}">
        <p14:creationId xmlns:p14="http://schemas.microsoft.com/office/powerpoint/2010/main" val="261684114"/>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C2ED-D405-B44D-5C5F-8CE737D6124A}"/>
              </a:ext>
            </a:extLst>
          </p:cNvPr>
          <p:cNvSpPr/>
          <p:nvPr userDrawn="1"/>
        </p:nvSpPr>
        <p:spPr>
          <a:xfrm>
            <a:off x="0" y="0"/>
            <a:ext cx="121904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que 3">
            <a:extLst>
              <a:ext uri="{FF2B5EF4-FFF2-40B4-BE49-F238E27FC236}">
                <a16:creationId xmlns:a16="http://schemas.microsoft.com/office/drawing/2014/main" id="{5213586B-88E1-7B0E-8603-622B05F51598}"/>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40925" t="51250" r="54042"/>
          <a:stretch/>
        </p:blipFill>
        <p:spPr>
          <a:xfrm>
            <a:off x="11500022" y="0"/>
            <a:ext cx="690452" cy="4726800"/>
          </a:xfrm>
          <a:prstGeom prst="rect">
            <a:avLst/>
          </a:prstGeom>
        </p:spPr>
      </p:pic>
      <p:pic>
        <p:nvPicPr>
          <p:cNvPr id="5" name="Graphique 4">
            <a:extLst>
              <a:ext uri="{FF2B5EF4-FFF2-40B4-BE49-F238E27FC236}">
                <a16:creationId xmlns:a16="http://schemas.microsoft.com/office/drawing/2014/main" id="{CE2C4940-3741-1913-0E4B-C56EEDC4AA7E}"/>
              </a:ext>
            </a:extLst>
          </p:cNvPr>
          <p:cNvPicPr>
            <a:picLocks noChangeAspect="1"/>
          </p:cNvPicPr>
          <p:nvPr/>
        </p:nvPicPr>
        <p:blipFill rotWithShape="1">
          <a:blip r:embed="rId5" cstate="email">
            <a:alphaModFix/>
            <a:extLst>
              <a:ext uri="{28A0092B-C50C-407E-A947-70E740481C1C}">
                <a14:useLocalDpi xmlns:a14="http://schemas.microsoft.com/office/drawing/2010/main"/>
              </a:ext>
              <a:ext uri="{96DAC541-7B7A-43D3-8B79-37D633B846F1}">
                <asvg:svgBlip xmlns:asvg="http://schemas.microsoft.com/office/drawing/2016/SVG/main" r:embed="rId6"/>
              </a:ext>
            </a:extLst>
          </a:blip>
          <a:srcRect l="18067" t="51250" r="54042" b="38304"/>
          <a:stretch/>
        </p:blipFill>
        <p:spPr>
          <a:xfrm>
            <a:off x="8364578" y="0"/>
            <a:ext cx="3827422" cy="1013254"/>
          </a:xfrm>
          <a:prstGeom prst="rect">
            <a:avLst/>
          </a:prstGeom>
        </p:spPr>
      </p:pic>
      <p:pic>
        <p:nvPicPr>
          <p:cNvPr id="9" name="Graphic 14">
            <a:extLst>
              <a:ext uri="{FF2B5EF4-FFF2-40B4-BE49-F238E27FC236}">
                <a16:creationId xmlns:a16="http://schemas.microsoft.com/office/drawing/2014/main" id="{E7B42C6D-993A-BD81-988F-DB9D5DE8241C}"/>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25666" t="36285" r="26198" b="35120"/>
          <a:stretch/>
        </p:blipFill>
        <p:spPr>
          <a:xfrm>
            <a:off x="354567" y="337700"/>
            <a:ext cx="2193999" cy="921236"/>
          </a:xfrm>
          <a:prstGeom prst="rect">
            <a:avLst/>
          </a:prstGeom>
        </p:spPr>
      </p:pic>
      <p:pic>
        <p:nvPicPr>
          <p:cNvPr id="10" name="Graphique 9">
            <a:extLst>
              <a:ext uri="{FF2B5EF4-FFF2-40B4-BE49-F238E27FC236}">
                <a16:creationId xmlns:a16="http://schemas.microsoft.com/office/drawing/2014/main" id="{82012B1A-F200-3E09-B303-8BF32CB3692A}"/>
              </a:ext>
            </a:extLst>
          </p:cNvPr>
          <p:cNvPicPr>
            <a:picLocks noChangeAspect="1"/>
          </p:cNvPicPr>
          <p:nvPr userDrawn="1"/>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33153" t="44771" r="32738" b="44614"/>
          <a:stretch/>
        </p:blipFill>
        <p:spPr>
          <a:xfrm>
            <a:off x="354567" y="6037726"/>
            <a:ext cx="2193999" cy="482573"/>
          </a:xfrm>
          <a:prstGeom prst="rect">
            <a:avLst/>
          </a:prstGeom>
        </p:spPr>
      </p:pic>
    </p:spTree>
    <p:extLst>
      <p:ext uri="{BB962C8B-B14F-4D97-AF65-F5344CB8AC3E}">
        <p14:creationId xmlns:p14="http://schemas.microsoft.com/office/powerpoint/2010/main" val="2583682018"/>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C2ED-D405-B44D-5C5F-8CE737D6124A}"/>
              </a:ext>
            </a:extLst>
          </p:cNvPr>
          <p:cNvSpPr/>
          <p:nvPr userDrawn="1"/>
        </p:nvSpPr>
        <p:spPr>
          <a:xfrm>
            <a:off x="1526" y="0"/>
            <a:ext cx="121904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que 4">
            <a:extLst>
              <a:ext uri="{FF2B5EF4-FFF2-40B4-BE49-F238E27FC236}">
                <a16:creationId xmlns:a16="http://schemas.microsoft.com/office/drawing/2014/main" id="{CE2C4940-3741-1913-0E4B-C56EEDC4AA7E}"/>
              </a:ext>
            </a:extLst>
          </p:cNvPr>
          <p:cNvPicPr>
            <a:picLocks noChangeAspect="1"/>
          </p:cNvPicPr>
          <p:nvPr/>
        </p:nvPicPr>
        <p:blipFill rotWithShape="1">
          <a:blip r:embed="rId3" cstate="email">
            <a:alphaModFix/>
            <a:extLst>
              <a:ext uri="{28A0092B-C50C-407E-A947-70E740481C1C}">
                <a14:useLocalDpi xmlns:a14="http://schemas.microsoft.com/office/drawing/2010/main"/>
              </a:ext>
              <a:ext uri="{96DAC541-7B7A-43D3-8B79-37D633B846F1}">
                <asvg:svgBlip xmlns:asvg="http://schemas.microsoft.com/office/drawing/2016/SVG/main" r:embed="rId4"/>
              </a:ext>
            </a:extLst>
          </a:blip>
          <a:srcRect l="18067" t="51250" r="54042"/>
          <a:stretch/>
        </p:blipFill>
        <p:spPr>
          <a:xfrm>
            <a:off x="8364578" y="0"/>
            <a:ext cx="3827422" cy="4728508"/>
          </a:xfrm>
          <a:prstGeom prst="rect">
            <a:avLst/>
          </a:prstGeom>
        </p:spPr>
      </p:pic>
      <p:pic>
        <p:nvPicPr>
          <p:cNvPr id="4" name="Graphique 3">
            <a:extLst>
              <a:ext uri="{FF2B5EF4-FFF2-40B4-BE49-F238E27FC236}">
                <a16:creationId xmlns:a16="http://schemas.microsoft.com/office/drawing/2014/main" id="{5213586B-88E1-7B0E-8603-622B05F51598}"/>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41705" t="51250" r="54042"/>
          <a:stretch/>
        </p:blipFill>
        <p:spPr>
          <a:xfrm>
            <a:off x="11607114" y="0"/>
            <a:ext cx="583360" cy="4726800"/>
          </a:xfrm>
          <a:prstGeom prst="rect">
            <a:avLst/>
          </a:prstGeom>
        </p:spPr>
      </p:pic>
      <p:pic>
        <p:nvPicPr>
          <p:cNvPr id="3" name="Graphic 14">
            <a:extLst>
              <a:ext uri="{FF2B5EF4-FFF2-40B4-BE49-F238E27FC236}">
                <a16:creationId xmlns:a16="http://schemas.microsoft.com/office/drawing/2014/main" id="{088CC148-38CB-DFEC-8111-02CB23F21DD1}"/>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25666" t="36285" r="26198" b="35120"/>
          <a:stretch/>
        </p:blipFill>
        <p:spPr>
          <a:xfrm>
            <a:off x="354567" y="337700"/>
            <a:ext cx="2193999" cy="921236"/>
          </a:xfrm>
          <a:prstGeom prst="rect">
            <a:avLst/>
          </a:prstGeom>
        </p:spPr>
      </p:pic>
      <p:pic>
        <p:nvPicPr>
          <p:cNvPr id="6" name="Graphique 5">
            <a:extLst>
              <a:ext uri="{FF2B5EF4-FFF2-40B4-BE49-F238E27FC236}">
                <a16:creationId xmlns:a16="http://schemas.microsoft.com/office/drawing/2014/main" id="{F149BFB8-FCF8-D166-522A-4F77EB8CB17D}"/>
              </a:ext>
            </a:extLst>
          </p:cNvPr>
          <p:cNvPicPr>
            <a:picLocks noChangeAspect="1"/>
          </p:cNvPicPr>
          <p:nvPr userDrawn="1"/>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33153" t="44771" r="32738" b="44614"/>
          <a:stretch/>
        </p:blipFill>
        <p:spPr>
          <a:xfrm>
            <a:off x="354567" y="6037726"/>
            <a:ext cx="2193999" cy="482573"/>
          </a:xfrm>
          <a:prstGeom prst="rect">
            <a:avLst/>
          </a:prstGeom>
        </p:spPr>
      </p:pic>
    </p:spTree>
    <p:extLst>
      <p:ext uri="{BB962C8B-B14F-4D97-AF65-F5344CB8AC3E}">
        <p14:creationId xmlns:p14="http://schemas.microsoft.com/office/powerpoint/2010/main" val="3736792068"/>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14794AB7-1EE2-90E4-9A0E-24427CCC83A1}"/>
              </a:ext>
            </a:extLst>
          </p:cNvPr>
          <p:cNvGrpSpPr/>
          <p:nvPr userDrawn="1"/>
        </p:nvGrpSpPr>
        <p:grpSpPr>
          <a:xfrm>
            <a:off x="7972693" y="0"/>
            <a:ext cx="4219307" cy="4728508"/>
            <a:chOff x="7972693" y="0"/>
            <a:chExt cx="4219307" cy="4728508"/>
          </a:xfrm>
        </p:grpSpPr>
        <p:pic>
          <p:nvPicPr>
            <p:cNvPr id="4" name="Graphique 3">
              <a:extLst>
                <a:ext uri="{FF2B5EF4-FFF2-40B4-BE49-F238E27FC236}">
                  <a16:creationId xmlns:a16="http://schemas.microsoft.com/office/drawing/2014/main" id="{5213586B-88E1-7B0E-8603-622B05F51598}"/>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5211" t="51250" r="54042"/>
            <a:stretch/>
          </p:blipFill>
          <p:spPr>
            <a:xfrm>
              <a:off x="7972693" y="0"/>
              <a:ext cx="4217781" cy="4726800"/>
            </a:xfrm>
            <a:prstGeom prst="rect">
              <a:avLst/>
            </a:prstGeom>
          </p:spPr>
        </p:pic>
        <p:pic>
          <p:nvPicPr>
            <p:cNvPr id="5" name="Graphique 4">
              <a:extLst>
                <a:ext uri="{FF2B5EF4-FFF2-40B4-BE49-F238E27FC236}">
                  <a16:creationId xmlns:a16="http://schemas.microsoft.com/office/drawing/2014/main" id="{CE2C4940-3741-1913-0E4B-C56EEDC4AA7E}"/>
                </a:ext>
              </a:extLst>
            </p:cNvPr>
            <p:cNvPicPr>
              <a:picLocks noChangeAspect="1"/>
            </p:cNvPicPr>
            <p:nvPr/>
          </p:nvPicPr>
          <p:blipFill rotWithShape="1">
            <a:blip r:embed="rId8" cstate="email">
              <a:alphaModFix/>
              <a:extLst>
                <a:ext uri="{28A0092B-C50C-407E-A947-70E740481C1C}">
                  <a14:useLocalDpi xmlns:a14="http://schemas.microsoft.com/office/drawing/2010/main"/>
                </a:ext>
                <a:ext uri="{96DAC541-7B7A-43D3-8B79-37D633B846F1}">
                  <asvg:svgBlip xmlns:asvg="http://schemas.microsoft.com/office/drawing/2016/SVG/main" r:embed="rId9"/>
                </a:ext>
              </a:extLst>
            </a:blip>
            <a:srcRect l="18067" t="51250" r="54042"/>
            <a:stretch/>
          </p:blipFill>
          <p:spPr>
            <a:xfrm>
              <a:off x="8364578" y="0"/>
              <a:ext cx="3827422" cy="4728508"/>
            </a:xfrm>
            <a:prstGeom prst="rect">
              <a:avLst/>
            </a:prstGeom>
          </p:spPr>
        </p:pic>
      </p:grpSp>
      <p:pic>
        <p:nvPicPr>
          <p:cNvPr id="19" name="Graphique 18">
            <a:extLst>
              <a:ext uri="{FF2B5EF4-FFF2-40B4-BE49-F238E27FC236}">
                <a16:creationId xmlns:a16="http://schemas.microsoft.com/office/drawing/2014/main" id="{D6605349-A68A-0ADD-01D2-889F4267CC91}"/>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l="40182" t="51249" r="54042" b="5399"/>
          <a:stretch/>
        </p:blipFill>
        <p:spPr>
          <a:xfrm>
            <a:off x="11398102" y="0"/>
            <a:ext cx="792372" cy="4203405"/>
          </a:xfrm>
          <a:prstGeom prst="rect">
            <a:avLst/>
          </a:prstGeom>
        </p:spPr>
      </p:pic>
      <p:pic>
        <p:nvPicPr>
          <p:cNvPr id="20" name="Graphique 19">
            <a:extLst>
              <a:ext uri="{FF2B5EF4-FFF2-40B4-BE49-F238E27FC236}">
                <a16:creationId xmlns:a16="http://schemas.microsoft.com/office/drawing/2014/main" id="{936AD0E2-5C95-923E-649E-FD197D917EF0}"/>
              </a:ext>
            </a:extLst>
          </p:cNvPr>
          <p:cNvPicPr>
            <a:picLocks noChangeAspect="1"/>
          </p:cNvPicPr>
          <p:nvPr userDrawn="1"/>
        </p:nvPicPr>
        <p:blipFill rotWithShape="1">
          <a:blip r:embed="rId12" cstate="email">
            <a:alphaModFix/>
            <a:extLst>
              <a:ext uri="{28A0092B-C50C-407E-A947-70E740481C1C}">
                <a14:useLocalDpi xmlns:a14="http://schemas.microsoft.com/office/drawing/2010/main"/>
              </a:ext>
              <a:ext uri="{96DAC541-7B7A-43D3-8B79-37D633B846F1}">
                <asvg:svgBlip xmlns:asvg="http://schemas.microsoft.com/office/drawing/2016/SVG/main" r:embed="rId13"/>
              </a:ext>
            </a:extLst>
          </a:blip>
          <a:srcRect l="18067" t="51250" r="54042" b="37934"/>
          <a:stretch/>
        </p:blipFill>
        <p:spPr>
          <a:xfrm>
            <a:off x="8364578" y="0"/>
            <a:ext cx="3827422" cy="1049079"/>
          </a:xfrm>
          <a:prstGeom prst="rect">
            <a:avLst/>
          </a:prstGeom>
        </p:spPr>
      </p:pic>
      <p:grpSp>
        <p:nvGrpSpPr>
          <p:cNvPr id="2" name="Groupe 10">
            <a:extLst>
              <a:ext uri="{FF2B5EF4-FFF2-40B4-BE49-F238E27FC236}">
                <a16:creationId xmlns:a16="http://schemas.microsoft.com/office/drawing/2014/main" id="{414FCEC5-477E-F592-9B86-094491C74496}"/>
              </a:ext>
            </a:extLst>
          </p:cNvPr>
          <p:cNvGrpSpPr/>
          <p:nvPr userDrawn="1"/>
        </p:nvGrpSpPr>
        <p:grpSpPr>
          <a:xfrm>
            <a:off x="305042" y="6042991"/>
            <a:ext cx="4074435" cy="599143"/>
            <a:chOff x="463088" y="339136"/>
            <a:chExt cx="3645926" cy="536131"/>
          </a:xfrm>
        </p:grpSpPr>
        <p:pic>
          <p:nvPicPr>
            <p:cNvPr id="6" name="Graphique 8">
              <a:extLst>
                <a:ext uri="{FF2B5EF4-FFF2-40B4-BE49-F238E27FC236}">
                  <a16:creationId xmlns:a16="http://schemas.microsoft.com/office/drawing/2014/main" id="{28F8CBE6-A455-E482-26F5-8DCB54932360}"/>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l="33530" t="45198" r="32761" b="45059"/>
            <a:stretch/>
          </p:blipFill>
          <p:spPr>
            <a:xfrm>
              <a:off x="2232396" y="419941"/>
              <a:ext cx="1876618" cy="383359"/>
            </a:xfrm>
            <a:prstGeom prst="rect">
              <a:avLst/>
            </a:prstGeom>
          </p:spPr>
        </p:pic>
        <p:pic>
          <p:nvPicPr>
            <p:cNvPr id="7" name="Graphique 9">
              <a:extLst>
                <a:ext uri="{FF2B5EF4-FFF2-40B4-BE49-F238E27FC236}">
                  <a16:creationId xmlns:a16="http://schemas.microsoft.com/office/drawing/2014/main" id="{56309954-CEDF-F87B-BAA0-9C35E13B9A7A}"/>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l="26999" t="37443" r="26999" b="37425"/>
            <a:stretch/>
          </p:blipFill>
          <p:spPr>
            <a:xfrm>
              <a:off x="463088" y="339136"/>
              <a:ext cx="1388431" cy="536131"/>
            </a:xfrm>
            <a:prstGeom prst="rect">
              <a:avLst/>
            </a:prstGeom>
          </p:spPr>
        </p:pic>
      </p:grpSp>
      <p:sp>
        <p:nvSpPr>
          <p:cNvPr id="8" name="Rectangle 7">
            <a:extLst>
              <a:ext uri="{FF2B5EF4-FFF2-40B4-BE49-F238E27FC236}">
                <a16:creationId xmlns:a16="http://schemas.microsoft.com/office/drawing/2014/main" id="{B3DC9DF6-7F4A-521E-7D56-F37A3FFE28ED}"/>
              </a:ext>
            </a:extLst>
          </p:cNvPr>
          <p:cNvSpPr/>
          <p:nvPr userDrawn="1"/>
        </p:nvSpPr>
        <p:spPr>
          <a:xfrm>
            <a:off x="10703307" y="6426690"/>
            <a:ext cx="1090981" cy="2154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t" anchorCtr="0">
            <a:spAutoFit/>
          </a:bodyPr>
          <a:lstStyle/>
          <a:p>
            <a:pPr algn="r" defTabSz="1219170"/>
            <a:fld id="{0AF4B718-CD06-AF4A-9D89-02F97A8768BE}" type="slidenum">
              <a:rPr lang="en-IE" sz="1400" smtClean="0">
                <a:solidFill>
                  <a:schemeClr val="accent4"/>
                </a:solidFill>
                <a:latin typeface="arial" panose="020B0604020202020204" pitchFamily="34" charset="0"/>
              </a:rPr>
              <a:pPr algn="r" defTabSz="1219170"/>
              <a:t>‹#›</a:t>
            </a:fld>
            <a:endParaRPr lang="en-IE" sz="1400" dirty="0">
              <a:solidFill>
                <a:schemeClr val="accent4"/>
              </a:solidFill>
              <a:latin typeface="Calibri" panose="020F0502020204030204"/>
            </a:endParaRPr>
          </a:p>
        </p:txBody>
      </p:sp>
      <p:pic>
        <p:nvPicPr>
          <p:cNvPr id="10" name="Picture 9" descr="A screenshot of a video game&#10;&#10;Description automatically generated with medium confidence">
            <a:extLst>
              <a:ext uri="{FF2B5EF4-FFF2-40B4-BE49-F238E27FC236}">
                <a16:creationId xmlns:a16="http://schemas.microsoft.com/office/drawing/2014/main" id="{BA17BFA2-C930-5B73-5924-716007F1AFE1}"/>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8462512" y="5864246"/>
            <a:ext cx="3727961" cy="859956"/>
          </a:xfrm>
          <a:prstGeom prst="rect">
            <a:avLst/>
          </a:prstGeom>
        </p:spPr>
      </p:pic>
    </p:spTree>
    <p:extLst>
      <p:ext uri="{BB962C8B-B14F-4D97-AF65-F5344CB8AC3E}">
        <p14:creationId xmlns:p14="http://schemas.microsoft.com/office/powerpoint/2010/main" val="474521265"/>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2" r:id="rId3"/>
    <p:sldLayoutId id="214748372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5E6EDC34-B410-DA02-7D3E-6B8A045D1D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60"/>
          <a:stretch/>
        </p:blipFill>
        <p:spPr>
          <a:xfrm>
            <a:off x="-1" y="0"/>
            <a:ext cx="12192001" cy="6858000"/>
          </a:xfrm>
          <a:prstGeom prst="rect">
            <a:avLst/>
          </a:prstGeom>
        </p:spPr>
      </p:pic>
      <p:grpSp>
        <p:nvGrpSpPr>
          <p:cNvPr id="3" name="Groupe 2">
            <a:extLst>
              <a:ext uri="{FF2B5EF4-FFF2-40B4-BE49-F238E27FC236}">
                <a16:creationId xmlns:a16="http://schemas.microsoft.com/office/drawing/2014/main" id="{14794AB7-1EE2-90E4-9A0E-24427CCC83A1}"/>
              </a:ext>
            </a:extLst>
          </p:cNvPr>
          <p:cNvGrpSpPr/>
          <p:nvPr userDrawn="1"/>
        </p:nvGrpSpPr>
        <p:grpSpPr>
          <a:xfrm>
            <a:off x="7972693" y="0"/>
            <a:ext cx="4219307" cy="4728508"/>
            <a:chOff x="7972693" y="0"/>
            <a:chExt cx="4219307" cy="4728508"/>
          </a:xfrm>
        </p:grpSpPr>
        <p:pic>
          <p:nvPicPr>
            <p:cNvPr id="4" name="Graphique 3">
              <a:extLst>
                <a:ext uri="{FF2B5EF4-FFF2-40B4-BE49-F238E27FC236}">
                  <a16:creationId xmlns:a16="http://schemas.microsoft.com/office/drawing/2014/main" id="{5213586B-88E1-7B0E-8603-622B05F51598}"/>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5211" t="51250" r="54042"/>
            <a:stretch/>
          </p:blipFill>
          <p:spPr>
            <a:xfrm>
              <a:off x="7972693" y="0"/>
              <a:ext cx="4217781" cy="4726800"/>
            </a:xfrm>
            <a:prstGeom prst="rect">
              <a:avLst/>
            </a:prstGeom>
          </p:spPr>
        </p:pic>
        <p:pic>
          <p:nvPicPr>
            <p:cNvPr id="5" name="Graphique 4">
              <a:extLst>
                <a:ext uri="{FF2B5EF4-FFF2-40B4-BE49-F238E27FC236}">
                  <a16:creationId xmlns:a16="http://schemas.microsoft.com/office/drawing/2014/main" id="{CE2C4940-3741-1913-0E4B-C56EEDC4AA7E}"/>
                </a:ext>
              </a:extLst>
            </p:cNvPr>
            <p:cNvPicPr>
              <a:picLocks noChangeAspect="1"/>
            </p:cNvPicPr>
            <p:nvPr/>
          </p:nvPicPr>
          <p:blipFill rotWithShape="1">
            <a:blip r:embed="rId6" cstate="email">
              <a:alphaModFix/>
              <a:extLst>
                <a:ext uri="{28A0092B-C50C-407E-A947-70E740481C1C}">
                  <a14:useLocalDpi xmlns:a14="http://schemas.microsoft.com/office/drawing/2010/main"/>
                </a:ext>
                <a:ext uri="{96DAC541-7B7A-43D3-8B79-37D633B846F1}">
                  <asvg:svgBlip xmlns:asvg="http://schemas.microsoft.com/office/drawing/2016/SVG/main" r:embed="rId7"/>
                </a:ext>
              </a:extLst>
            </a:blip>
            <a:srcRect l="18067" t="51250" r="54042"/>
            <a:stretch/>
          </p:blipFill>
          <p:spPr>
            <a:xfrm>
              <a:off x="8364578" y="0"/>
              <a:ext cx="3827422" cy="4728508"/>
            </a:xfrm>
            <a:prstGeom prst="rect">
              <a:avLst/>
            </a:prstGeom>
          </p:spPr>
        </p:pic>
      </p:grpSp>
      <p:pic>
        <p:nvPicPr>
          <p:cNvPr id="8" name="Graphique 5">
            <a:extLst>
              <a:ext uri="{FF2B5EF4-FFF2-40B4-BE49-F238E27FC236}">
                <a16:creationId xmlns:a16="http://schemas.microsoft.com/office/drawing/2014/main" id="{7F7BF9E1-B8E0-9848-54EB-844A7A73A9C9}"/>
              </a:ext>
            </a:extLst>
          </p:cNvPr>
          <p:cNvPicPr>
            <a:picLocks noChangeAspect="1"/>
          </p:cNvPicPr>
          <p:nvPr userDrawn="1"/>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33153" t="44771" r="32738" b="44614"/>
          <a:stretch/>
        </p:blipFill>
        <p:spPr>
          <a:xfrm>
            <a:off x="354567" y="6037726"/>
            <a:ext cx="2193999" cy="482573"/>
          </a:xfrm>
          <a:prstGeom prst="rect">
            <a:avLst/>
          </a:prstGeom>
        </p:spPr>
      </p:pic>
      <p:pic>
        <p:nvPicPr>
          <p:cNvPr id="10" name="Graphique 5">
            <a:extLst>
              <a:ext uri="{FF2B5EF4-FFF2-40B4-BE49-F238E27FC236}">
                <a16:creationId xmlns:a16="http://schemas.microsoft.com/office/drawing/2014/main" id="{2C773970-BC4E-2160-171B-6433A55978D2}"/>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l="26999" t="37443" r="26999" b="37425"/>
          <a:stretch/>
        </p:blipFill>
        <p:spPr>
          <a:xfrm>
            <a:off x="422615" y="378984"/>
            <a:ext cx="2072106" cy="800126"/>
          </a:xfrm>
          <a:prstGeom prst="rect">
            <a:avLst/>
          </a:prstGeom>
        </p:spPr>
      </p:pic>
      <p:pic>
        <p:nvPicPr>
          <p:cNvPr id="11" name="Picture 10" descr="A screenshot of a video game&#10;&#10;Description automatically generated with medium confidence">
            <a:extLst>
              <a:ext uri="{FF2B5EF4-FFF2-40B4-BE49-F238E27FC236}">
                <a16:creationId xmlns:a16="http://schemas.microsoft.com/office/drawing/2014/main" id="{6FC8602C-3F46-859E-B7A6-3A1A805CCA42}"/>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548566" y="4755503"/>
            <a:ext cx="7650496" cy="1764796"/>
          </a:xfrm>
          <a:prstGeom prst="rect">
            <a:avLst/>
          </a:prstGeom>
        </p:spPr>
      </p:pic>
    </p:spTree>
    <p:extLst>
      <p:ext uri="{BB962C8B-B14F-4D97-AF65-F5344CB8AC3E}">
        <p14:creationId xmlns:p14="http://schemas.microsoft.com/office/powerpoint/2010/main" val="605231088"/>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Rectangle 7">
            <a:extLst>
              <a:ext uri="{FF2B5EF4-FFF2-40B4-BE49-F238E27FC236}">
                <a16:creationId xmlns:a16="http://schemas.microsoft.com/office/drawing/2014/main" id="{9DF04CE5-E9AC-A367-00F3-EA6A4650A39A}"/>
              </a:ext>
            </a:extLst>
          </p:cNvPr>
          <p:cNvSpPr/>
          <p:nvPr userDrawn="1"/>
        </p:nvSpPr>
        <p:spPr>
          <a:xfrm>
            <a:off x="10703307" y="6426690"/>
            <a:ext cx="1056691" cy="2154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t" anchorCtr="0">
            <a:spAutoFit/>
          </a:bodyPr>
          <a:lstStyle/>
          <a:p>
            <a:pPr algn="r" defTabSz="1219170"/>
            <a:fld id="{0AF4B718-CD06-AF4A-9D89-02F97A8768BE}" type="slidenum">
              <a:rPr lang="en-IE" sz="1400" smtClean="0">
                <a:solidFill>
                  <a:srgbClr val="199C69"/>
                </a:solidFill>
                <a:latin typeface="arial" panose="020B0604020202020204" pitchFamily="34" charset="0"/>
              </a:rPr>
              <a:pPr algn="r" defTabSz="1219170"/>
              <a:t>‹#›</a:t>
            </a:fld>
            <a:endParaRPr lang="en-IE" sz="1400" dirty="0">
              <a:solidFill>
                <a:srgbClr val="199C69"/>
              </a:solidFill>
              <a:latin typeface="Calibri" panose="020F0502020204030204"/>
            </a:endParaRPr>
          </a:p>
        </p:txBody>
      </p:sp>
    </p:spTree>
    <p:extLst>
      <p:ext uri="{BB962C8B-B14F-4D97-AF65-F5344CB8AC3E}">
        <p14:creationId xmlns:p14="http://schemas.microsoft.com/office/powerpoint/2010/main" val="454931096"/>
      </p:ext>
    </p:extLst>
  </p:cSld>
  <p:clrMap bg1="lt1" tx1="dk1" bg2="lt2" tx2="dk2" accent1="accent1" accent2="accent2" accent3="accent3" accent4="accent4" accent5="accent5" accent6="accent6" hlink="hlink" folHlink="folHlink"/>
  <p:sldLayoutIdLst>
    <p:sldLayoutId id="2147483738" r:id="rId1"/>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1F4E25CD-E1EE-5F52-652A-B1699913FB2D}"/>
              </a:ext>
            </a:extLst>
          </p:cNvPr>
          <p:cNvSpPr>
            <a:spLocks noGrp="1"/>
          </p:cNvSpPr>
          <p:nvPr>
            <p:ph type="body" sz="quarter" idx="10"/>
          </p:nvPr>
        </p:nvSpPr>
        <p:spPr>
          <a:xfrm>
            <a:off x="1669445" y="3725349"/>
            <a:ext cx="8853110" cy="609398"/>
          </a:xfrm>
        </p:spPr>
        <p:txBody>
          <a:bodyPr/>
          <a:lstStyle/>
          <a:p>
            <a:pPr algn="ctr"/>
            <a:r>
              <a:rPr lang="en-US" sz="4400" dirty="0"/>
              <a:t>LCA Activities within HERWINGT</a:t>
            </a:r>
          </a:p>
        </p:txBody>
      </p:sp>
      <p:sp>
        <p:nvSpPr>
          <p:cNvPr id="3" name="Θέση κειμένου 1">
            <a:extLst>
              <a:ext uri="{FF2B5EF4-FFF2-40B4-BE49-F238E27FC236}">
                <a16:creationId xmlns:a16="http://schemas.microsoft.com/office/drawing/2014/main" id="{1F4E25CD-E1EE-5F52-652A-B1699913FB2D}"/>
              </a:ext>
            </a:extLst>
          </p:cNvPr>
          <p:cNvSpPr txBox="1">
            <a:spLocks/>
          </p:cNvSpPr>
          <p:nvPr/>
        </p:nvSpPr>
        <p:spPr>
          <a:xfrm>
            <a:off x="1669445" y="4494464"/>
            <a:ext cx="8853110" cy="793038"/>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6000" kern="1200">
                <a:solidFill>
                  <a:schemeClr val="accent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kern="1200">
                <a:solidFill>
                  <a:schemeClr val="accent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accent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kern="1200">
                <a:solidFill>
                  <a:schemeClr val="accent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t>EASN Conference – Ecodesign in Clean Aviation</a:t>
            </a:r>
          </a:p>
          <a:p>
            <a:pPr algn="ctr"/>
            <a:r>
              <a:rPr lang="en-US" sz="2400" dirty="0"/>
              <a:t>Day 3 – 10</a:t>
            </a:r>
            <a:r>
              <a:rPr lang="en-US" sz="2400" baseline="30000" dirty="0"/>
              <a:t>th</a:t>
            </a:r>
            <a:r>
              <a:rPr lang="en-US" sz="2400" dirty="0"/>
              <a:t> October 2024</a:t>
            </a:r>
          </a:p>
        </p:txBody>
      </p:sp>
      <p:sp>
        <p:nvSpPr>
          <p:cNvPr id="4" name="Θέση κειμένου 1">
            <a:extLst>
              <a:ext uri="{FF2B5EF4-FFF2-40B4-BE49-F238E27FC236}">
                <a16:creationId xmlns:a16="http://schemas.microsoft.com/office/drawing/2014/main" id="{3C8F57A2-6D70-40BD-83B3-39CE04335CFD}"/>
              </a:ext>
            </a:extLst>
          </p:cNvPr>
          <p:cNvSpPr txBox="1">
            <a:spLocks/>
          </p:cNvSpPr>
          <p:nvPr/>
        </p:nvSpPr>
        <p:spPr>
          <a:xfrm>
            <a:off x="1669445" y="5618414"/>
            <a:ext cx="8853110" cy="2492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6000" kern="1200">
                <a:solidFill>
                  <a:schemeClr val="accent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kern="1200">
                <a:solidFill>
                  <a:schemeClr val="accent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kern="1200">
                <a:solidFill>
                  <a:schemeClr val="accent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kern="1200">
                <a:solidFill>
                  <a:schemeClr val="accent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t>Speaker: Deborah Neumann de la Cruz (Airbus Defence and Space)</a:t>
            </a:r>
          </a:p>
        </p:txBody>
      </p:sp>
    </p:spTree>
    <p:extLst>
      <p:ext uri="{BB962C8B-B14F-4D97-AF65-F5344CB8AC3E}">
        <p14:creationId xmlns:p14="http://schemas.microsoft.com/office/powerpoint/2010/main" val="346186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02FE5-674A-422B-AE89-201555853FC3}"/>
              </a:ext>
            </a:extLst>
          </p:cNvPr>
          <p:cNvSpPr>
            <a:spLocks noGrp="1"/>
          </p:cNvSpPr>
          <p:nvPr>
            <p:ph type="body" sz="quarter" idx="10"/>
          </p:nvPr>
        </p:nvSpPr>
        <p:spPr>
          <a:xfrm>
            <a:off x="3128092" y="2839862"/>
            <a:ext cx="7349408" cy="1661993"/>
          </a:xfrm>
        </p:spPr>
        <p:txBody>
          <a:bodyPr/>
          <a:lstStyle/>
          <a:p>
            <a:r>
              <a:rPr lang="en-GB" dirty="0"/>
              <a:t>3. WP9.1: Ecodesign and Data Collection</a:t>
            </a:r>
          </a:p>
        </p:txBody>
      </p:sp>
    </p:spTree>
    <p:extLst>
      <p:ext uri="{BB962C8B-B14F-4D97-AF65-F5344CB8AC3E}">
        <p14:creationId xmlns:p14="http://schemas.microsoft.com/office/powerpoint/2010/main" val="360713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6836F-D491-4C6D-8287-C20FFEB2153A}"/>
              </a:ext>
            </a:extLst>
          </p:cNvPr>
          <p:cNvSpPr>
            <a:spLocks noGrp="1"/>
          </p:cNvSpPr>
          <p:nvPr>
            <p:ph type="body" sz="quarter" idx="13"/>
          </p:nvPr>
        </p:nvSpPr>
        <p:spPr>
          <a:xfrm>
            <a:off x="434392" y="485653"/>
            <a:ext cx="9439450" cy="584000"/>
          </a:xfrm>
        </p:spPr>
        <p:txBody>
          <a:bodyPr/>
          <a:lstStyle/>
          <a:p>
            <a:r>
              <a:rPr lang="en-GB" dirty="0"/>
              <a:t>WP9.1: Ecodesign and Data Collection</a:t>
            </a:r>
          </a:p>
        </p:txBody>
      </p:sp>
      <p:sp>
        <p:nvSpPr>
          <p:cNvPr id="3" name="Text Placeholder 2">
            <a:extLst>
              <a:ext uri="{FF2B5EF4-FFF2-40B4-BE49-F238E27FC236}">
                <a16:creationId xmlns:a16="http://schemas.microsoft.com/office/drawing/2014/main" id="{AD87884A-7EF5-463A-ADC0-519F0C14B43D}"/>
              </a:ext>
            </a:extLst>
          </p:cNvPr>
          <p:cNvSpPr>
            <a:spLocks noGrp="1"/>
          </p:cNvSpPr>
          <p:nvPr>
            <p:ph type="body" sz="quarter" idx="12"/>
          </p:nvPr>
        </p:nvSpPr>
        <p:spPr>
          <a:xfrm>
            <a:off x="434392" y="1261803"/>
            <a:ext cx="11197221" cy="4786660"/>
          </a:xfrm>
        </p:spPr>
        <p:txBody>
          <a:bodyPr/>
          <a:lstStyle/>
          <a:p>
            <a:pPr marL="0" indent="0" algn="just">
              <a:lnSpc>
                <a:spcPct val="100000"/>
              </a:lnSpc>
              <a:spcBef>
                <a:spcPts val="0"/>
              </a:spcBef>
              <a:buClr>
                <a:schemeClr val="dk2"/>
              </a:buClr>
              <a:buSzPts val="1680"/>
              <a:buNone/>
            </a:pPr>
            <a:r>
              <a:rPr lang="en-GB" sz="1600" b="1" dirty="0">
                <a:solidFill>
                  <a:schemeClr val="accent1"/>
                </a:solidFill>
              </a:rPr>
              <a:t>M1-M36 (AD)</a:t>
            </a:r>
            <a:endParaRPr lang="es-ES" sz="1600" b="1" dirty="0">
              <a:solidFill>
                <a:schemeClr val="accent1"/>
              </a:solidFill>
            </a:endParaRPr>
          </a:p>
          <a:p>
            <a:pPr marL="0" indent="0" algn="just">
              <a:lnSpc>
                <a:spcPct val="100000"/>
              </a:lnSpc>
              <a:spcBef>
                <a:spcPts val="0"/>
              </a:spcBef>
              <a:buClr>
                <a:schemeClr val="dk2"/>
              </a:buClr>
              <a:buSzPts val="1680"/>
              <a:buNone/>
            </a:pPr>
            <a:endParaRPr lang="en-US" sz="1400" dirty="0"/>
          </a:p>
          <a:p>
            <a:pPr marL="0" indent="0" algn="just">
              <a:lnSpc>
                <a:spcPct val="100000"/>
              </a:lnSpc>
              <a:spcBef>
                <a:spcPts val="0"/>
              </a:spcBef>
              <a:buClr>
                <a:schemeClr val="dk2"/>
              </a:buClr>
              <a:buSzPts val="1680"/>
              <a:buNone/>
            </a:pPr>
            <a:r>
              <a:rPr lang="en-US" sz="1600" b="1" dirty="0"/>
              <a:t>General objective</a:t>
            </a:r>
          </a:p>
          <a:p>
            <a:pPr marL="0" indent="0" algn="just">
              <a:lnSpc>
                <a:spcPct val="100000"/>
              </a:lnSpc>
              <a:spcBef>
                <a:spcPts val="0"/>
              </a:spcBef>
              <a:buClr>
                <a:schemeClr val="dk2"/>
              </a:buClr>
              <a:buSzPts val="1680"/>
              <a:buNone/>
            </a:pPr>
            <a:endParaRPr lang="en-US" sz="1400" b="1" dirty="0"/>
          </a:p>
          <a:p>
            <a:pPr algn="just">
              <a:lnSpc>
                <a:spcPct val="100000"/>
              </a:lnSpc>
              <a:spcBef>
                <a:spcPts val="0"/>
              </a:spcBef>
              <a:buClr>
                <a:schemeClr val="dk2"/>
              </a:buClr>
              <a:buSzPts val="1680"/>
              <a:buFont typeface="Arial"/>
              <a:buChar char="•"/>
            </a:pPr>
            <a:r>
              <a:rPr lang="en-US" sz="1600" dirty="0"/>
              <a:t>Deliver a </a:t>
            </a:r>
            <a:r>
              <a:rPr lang="en-US" sz="1600" b="1" dirty="0"/>
              <a:t>life cycle assessment of the components, subsystems and full wing system compatible with the reference aircraft digital framework and requirements.</a:t>
            </a:r>
          </a:p>
          <a:p>
            <a:pPr marL="0" indent="0" algn="just">
              <a:lnSpc>
                <a:spcPct val="100000"/>
              </a:lnSpc>
              <a:spcBef>
                <a:spcPts val="0"/>
              </a:spcBef>
              <a:buClr>
                <a:schemeClr val="dk2"/>
              </a:buClr>
              <a:buSzPts val="1680"/>
              <a:buFont typeface="Arial" panose="020B0604020202020204" pitchFamily="34" charset="0"/>
              <a:buNone/>
            </a:pPr>
            <a:endParaRPr lang="en-US" sz="1600" dirty="0"/>
          </a:p>
          <a:p>
            <a:pPr algn="just">
              <a:lnSpc>
                <a:spcPct val="100000"/>
              </a:lnSpc>
              <a:spcBef>
                <a:spcPts val="0"/>
              </a:spcBef>
              <a:buClr>
                <a:schemeClr val="dk2"/>
              </a:buClr>
              <a:buSzPts val="1680"/>
              <a:buFont typeface="Arial"/>
              <a:buChar char="•"/>
            </a:pPr>
            <a:r>
              <a:rPr lang="en-GB" sz="1600" dirty="0"/>
              <a:t>Perform a quantitative environmental impact assessment, in the form of </a:t>
            </a:r>
            <a:r>
              <a:rPr lang="en-GB" sz="1600" b="1" dirty="0"/>
              <a:t>Life Cycle Assessment (LCA) for a set of technologies and respective demonstrators</a:t>
            </a:r>
            <a:r>
              <a:rPr lang="en-GB" sz="1600" dirty="0"/>
              <a:t> developed in the frame of the Wing Design technical project (HER-04). The LCA activity will be followed based on the standard </a:t>
            </a:r>
            <a:r>
              <a:rPr lang="en-GB" sz="1600" b="1" dirty="0"/>
              <a:t>LCA methodology defined in ISO14040</a:t>
            </a:r>
            <a:r>
              <a:rPr lang="en-GB" sz="1600" dirty="0"/>
              <a:t>.</a:t>
            </a:r>
            <a:endParaRPr lang="en-US" sz="1600" dirty="0"/>
          </a:p>
          <a:p>
            <a:pPr marL="0" indent="0" algn="just">
              <a:lnSpc>
                <a:spcPct val="100000"/>
              </a:lnSpc>
              <a:spcBef>
                <a:spcPts val="0"/>
              </a:spcBef>
              <a:buClr>
                <a:schemeClr val="dk2"/>
              </a:buClr>
              <a:buSzPts val="1680"/>
              <a:buNone/>
            </a:pPr>
            <a:endParaRPr lang="en-US" sz="1600" dirty="0"/>
          </a:p>
          <a:p>
            <a:pPr algn="just">
              <a:lnSpc>
                <a:spcPct val="100000"/>
              </a:lnSpc>
              <a:spcBef>
                <a:spcPts val="0"/>
              </a:spcBef>
              <a:buClr>
                <a:schemeClr val="dk2"/>
              </a:buClr>
              <a:buSzPts val="1680"/>
              <a:buFont typeface="Arial"/>
              <a:buChar char="•"/>
            </a:pPr>
            <a:r>
              <a:rPr lang="en-US" sz="1600" dirty="0"/>
              <a:t>The LCA activity will be carried out at </a:t>
            </a:r>
            <a:r>
              <a:rPr lang="en-US" sz="1600" b="1" dirty="0"/>
              <a:t>demonstrator level for 4 of the demonstrators proposed</a:t>
            </a:r>
            <a:r>
              <a:rPr lang="en-US" sz="1600" dirty="0"/>
              <a:t>. The following criteria are proposed as suggestions to drive the selection of the demonstrators to be studied:</a:t>
            </a:r>
          </a:p>
          <a:p>
            <a:pPr marL="1371600" lvl="3" indent="0" algn="just">
              <a:lnSpc>
                <a:spcPct val="100000"/>
              </a:lnSpc>
              <a:spcBef>
                <a:spcPts val="0"/>
              </a:spcBef>
              <a:buClr>
                <a:schemeClr val="dk2"/>
              </a:buClr>
              <a:buSzPts val="1680"/>
              <a:buNone/>
            </a:pPr>
            <a:endParaRPr lang="en-US" sz="1600" dirty="0"/>
          </a:p>
          <a:p>
            <a:pPr lvl="3" algn="just">
              <a:lnSpc>
                <a:spcPct val="100000"/>
              </a:lnSpc>
              <a:spcBef>
                <a:spcPts val="0"/>
              </a:spcBef>
              <a:buClr>
                <a:schemeClr val="dk2"/>
              </a:buClr>
              <a:buSzPts val="1680"/>
            </a:pPr>
            <a:r>
              <a:rPr lang="en-US" sz="1600" dirty="0"/>
              <a:t>Goal of the demonstrator with respect to Clean Aviation project goals</a:t>
            </a:r>
          </a:p>
          <a:p>
            <a:pPr lvl="3" algn="just">
              <a:lnSpc>
                <a:spcPct val="100000"/>
              </a:lnSpc>
              <a:spcBef>
                <a:spcPts val="0"/>
              </a:spcBef>
              <a:buClr>
                <a:schemeClr val="dk2"/>
              </a:buClr>
              <a:buSzPts val="1680"/>
            </a:pPr>
            <a:r>
              <a:rPr lang="en-US" sz="1600" dirty="0"/>
              <a:t>Projects setup and inherent data availability</a:t>
            </a:r>
          </a:p>
          <a:p>
            <a:pPr lvl="3" algn="just">
              <a:lnSpc>
                <a:spcPct val="100000"/>
              </a:lnSpc>
              <a:spcBef>
                <a:spcPts val="0"/>
              </a:spcBef>
              <a:buClr>
                <a:schemeClr val="dk2"/>
              </a:buClr>
              <a:buSzPts val="1680"/>
            </a:pPr>
            <a:r>
              <a:rPr lang="en-US" sz="1600" dirty="0"/>
              <a:t>Maturity of projects - higher TRLs preferred, due to higher relevance of LCA when compared with low TRL</a:t>
            </a:r>
          </a:p>
          <a:p>
            <a:pPr lvl="3" algn="just">
              <a:lnSpc>
                <a:spcPct val="100000"/>
              </a:lnSpc>
              <a:spcBef>
                <a:spcPts val="0"/>
              </a:spcBef>
              <a:buClr>
                <a:schemeClr val="dk2"/>
              </a:buClr>
              <a:buSzPts val="1680"/>
            </a:pPr>
            <a:r>
              <a:rPr lang="en-US" sz="1600" dirty="0"/>
              <a:t>Timeline of the projects</a:t>
            </a:r>
          </a:p>
        </p:txBody>
      </p:sp>
    </p:spTree>
    <p:extLst>
      <p:ext uri="{BB962C8B-B14F-4D97-AF65-F5344CB8AC3E}">
        <p14:creationId xmlns:p14="http://schemas.microsoft.com/office/powerpoint/2010/main" val="3821217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5E9DA6-7F13-42A9-819C-D847AF2E250C}"/>
              </a:ext>
            </a:extLst>
          </p:cNvPr>
          <p:cNvPicPr>
            <a:picLocks noChangeAspect="1"/>
          </p:cNvPicPr>
          <p:nvPr/>
        </p:nvPicPr>
        <p:blipFill>
          <a:blip r:embed="rId3"/>
          <a:stretch>
            <a:fillRect/>
          </a:stretch>
        </p:blipFill>
        <p:spPr>
          <a:xfrm>
            <a:off x="190661" y="1989892"/>
            <a:ext cx="1636230" cy="969030"/>
          </a:xfrm>
          <a:prstGeom prst="rect">
            <a:avLst/>
          </a:prstGeom>
          <a:ln>
            <a:solidFill>
              <a:schemeClr val="tx1"/>
            </a:solidFill>
          </a:ln>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id="{B75DC133-8827-4382-A7BC-D91227A27B55}"/>
              </a:ext>
            </a:extLst>
          </p:cNvPr>
          <p:cNvSpPr>
            <a:spLocks noGrp="1"/>
          </p:cNvSpPr>
          <p:nvPr>
            <p:ph type="body" sz="quarter" idx="13"/>
          </p:nvPr>
        </p:nvSpPr>
        <p:spPr>
          <a:xfrm>
            <a:off x="434391" y="485653"/>
            <a:ext cx="9667551" cy="584000"/>
          </a:xfrm>
        </p:spPr>
        <p:txBody>
          <a:bodyPr/>
          <a:lstStyle/>
          <a:p>
            <a:r>
              <a:rPr lang="en-GB" sz="3000" b="1" dirty="0"/>
              <a:t>Achievements, status and next steps</a:t>
            </a:r>
          </a:p>
        </p:txBody>
      </p:sp>
      <p:sp>
        <p:nvSpPr>
          <p:cNvPr id="5" name="TextBox 4">
            <a:extLst>
              <a:ext uri="{FF2B5EF4-FFF2-40B4-BE49-F238E27FC236}">
                <a16:creationId xmlns:a16="http://schemas.microsoft.com/office/drawing/2014/main" id="{88DC407D-23CF-4058-9558-DFB702684BB9}"/>
              </a:ext>
            </a:extLst>
          </p:cNvPr>
          <p:cNvSpPr txBox="1"/>
          <p:nvPr/>
        </p:nvSpPr>
        <p:spPr>
          <a:xfrm>
            <a:off x="579330" y="4094399"/>
            <a:ext cx="2562167" cy="1015663"/>
          </a:xfrm>
          <a:prstGeom prst="rect">
            <a:avLst/>
          </a:prstGeom>
          <a:noFill/>
        </p:spPr>
        <p:txBody>
          <a:bodyPr wrap="square" rtlCol="0">
            <a:spAutoFit/>
          </a:bodyPr>
          <a:lstStyle/>
          <a:p>
            <a:pPr marL="171450" indent="-171450">
              <a:buFont typeface="Wingdings" panose="05000000000000000000" pitchFamily="2" charset="2"/>
              <a:buChar char="ü"/>
            </a:pPr>
            <a:r>
              <a:rPr lang="en-GB" sz="1200" i="1" dirty="0">
                <a:solidFill>
                  <a:schemeClr val="accent2"/>
                </a:solidFill>
              </a:rPr>
              <a:t>Life Cycle Inventory Data gathering template</a:t>
            </a:r>
          </a:p>
          <a:p>
            <a:pPr marL="171450" indent="-171450">
              <a:buFont typeface="Wingdings" panose="05000000000000000000" pitchFamily="2" charset="2"/>
              <a:buChar char="ü"/>
            </a:pPr>
            <a:endParaRPr lang="en-GB" sz="1200" i="1" dirty="0">
              <a:solidFill>
                <a:schemeClr val="accent2"/>
              </a:solidFill>
            </a:endParaRPr>
          </a:p>
          <a:p>
            <a:pPr marL="171450" indent="-171450">
              <a:buFont typeface="Wingdings" panose="05000000000000000000" pitchFamily="2" charset="2"/>
              <a:buChar char="ü"/>
            </a:pPr>
            <a:r>
              <a:rPr lang="en-GB" sz="1200" i="1" dirty="0">
                <a:solidFill>
                  <a:schemeClr val="accent2"/>
                </a:solidFill>
              </a:rPr>
              <a:t>Selection of the demonstrators for LCA</a:t>
            </a:r>
          </a:p>
        </p:txBody>
      </p:sp>
      <p:sp>
        <p:nvSpPr>
          <p:cNvPr id="6" name="TextBox 5">
            <a:extLst>
              <a:ext uri="{FF2B5EF4-FFF2-40B4-BE49-F238E27FC236}">
                <a16:creationId xmlns:a16="http://schemas.microsoft.com/office/drawing/2014/main" id="{6FC5D45B-5BAD-4892-8AD3-EB5D5F1297A8}"/>
              </a:ext>
            </a:extLst>
          </p:cNvPr>
          <p:cNvSpPr txBox="1"/>
          <p:nvPr/>
        </p:nvSpPr>
        <p:spPr>
          <a:xfrm>
            <a:off x="3454549" y="4343321"/>
            <a:ext cx="2370161" cy="1200329"/>
          </a:xfrm>
          <a:prstGeom prst="rect">
            <a:avLst/>
          </a:prstGeom>
          <a:noFill/>
        </p:spPr>
        <p:txBody>
          <a:bodyPr wrap="square" rtlCol="0">
            <a:spAutoFit/>
          </a:bodyPr>
          <a:lstStyle/>
          <a:p>
            <a:pPr marL="171450" indent="-171450">
              <a:buFont typeface="Wingdings" panose="05000000000000000000" pitchFamily="2" charset="2"/>
              <a:buChar char="ü"/>
            </a:pPr>
            <a:r>
              <a:rPr lang="en-GB" sz="1200" b="1" i="1" u="sng" dirty="0">
                <a:solidFill>
                  <a:schemeClr val="accent2"/>
                </a:solidFill>
              </a:rPr>
              <a:t>Life Cycle Assessment Methodology Report</a:t>
            </a:r>
          </a:p>
          <a:p>
            <a:pPr marL="171450" indent="-171450">
              <a:buFont typeface="Wingdings" panose="05000000000000000000" pitchFamily="2" charset="2"/>
              <a:buChar char="§"/>
            </a:pPr>
            <a:endParaRPr lang="en-GB" sz="1200" i="1" dirty="0">
              <a:solidFill>
                <a:schemeClr val="accent2"/>
              </a:solidFill>
            </a:endParaRPr>
          </a:p>
          <a:p>
            <a:pPr marL="171450" indent="-171450">
              <a:buFont typeface="Wingdings" panose="05000000000000000000" pitchFamily="2" charset="2"/>
              <a:buChar char="ü"/>
            </a:pPr>
            <a:r>
              <a:rPr lang="en-GB" sz="1200" i="1" dirty="0">
                <a:solidFill>
                  <a:schemeClr val="accent2"/>
                </a:solidFill>
              </a:rPr>
              <a:t>First round of data collection and review</a:t>
            </a:r>
          </a:p>
          <a:p>
            <a:pPr marL="171450" indent="-171450">
              <a:buFont typeface="Wingdings" panose="05000000000000000000" pitchFamily="2" charset="2"/>
              <a:buChar char="§"/>
            </a:pPr>
            <a:r>
              <a:rPr lang="en-GB" sz="1200" dirty="0">
                <a:solidFill>
                  <a:schemeClr val="accent2"/>
                </a:solidFill>
              </a:rPr>
              <a:t>Models construction</a:t>
            </a:r>
            <a:endParaRPr lang="en-GB" sz="1200" i="1" dirty="0">
              <a:solidFill>
                <a:schemeClr val="accent2"/>
              </a:solidFill>
            </a:endParaRPr>
          </a:p>
        </p:txBody>
      </p:sp>
      <p:sp>
        <p:nvSpPr>
          <p:cNvPr id="13" name="Arrow: Right 12">
            <a:extLst>
              <a:ext uri="{FF2B5EF4-FFF2-40B4-BE49-F238E27FC236}">
                <a16:creationId xmlns:a16="http://schemas.microsoft.com/office/drawing/2014/main" id="{926155EE-B26C-4C47-900C-3D48EAFC2AA5}"/>
              </a:ext>
            </a:extLst>
          </p:cNvPr>
          <p:cNvSpPr/>
          <p:nvPr/>
        </p:nvSpPr>
        <p:spPr>
          <a:xfrm>
            <a:off x="671740" y="3608388"/>
            <a:ext cx="11182142" cy="264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4" name="Straight Connector 13">
            <a:extLst>
              <a:ext uri="{FF2B5EF4-FFF2-40B4-BE49-F238E27FC236}">
                <a16:creationId xmlns:a16="http://schemas.microsoft.com/office/drawing/2014/main" id="{CBF5483C-8F4B-4B32-97D3-6ABFD0860349}"/>
              </a:ext>
            </a:extLst>
          </p:cNvPr>
          <p:cNvCxnSpPr>
            <a:cxnSpLocks/>
            <a:stCxn id="17" idx="2"/>
            <a:endCxn id="5" idx="0"/>
          </p:cNvCxnSpPr>
          <p:nvPr/>
        </p:nvCxnSpPr>
        <p:spPr>
          <a:xfrm>
            <a:off x="1860413" y="3484606"/>
            <a:ext cx="1" cy="609793"/>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05934C22-9268-4DEB-AD71-61FBB74149EC}"/>
              </a:ext>
            </a:extLst>
          </p:cNvPr>
          <p:cNvCxnSpPr>
            <a:cxnSpLocks/>
            <a:stCxn id="46" idx="2"/>
            <a:endCxn id="37" idx="0"/>
          </p:cNvCxnSpPr>
          <p:nvPr/>
        </p:nvCxnSpPr>
        <p:spPr>
          <a:xfrm>
            <a:off x="7225445" y="3484448"/>
            <a:ext cx="0" cy="849427"/>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ABB99A69-7A9F-4B1C-88D5-CAFE216A5C85}"/>
              </a:ext>
            </a:extLst>
          </p:cNvPr>
          <p:cNvCxnSpPr>
            <a:cxnSpLocks/>
            <a:stCxn id="19" idx="2"/>
            <a:endCxn id="6" idx="0"/>
          </p:cNvCxnSpPr>
          <p:nvPr/>
        </p:nvCxnSpPr>
        <p:spPr>
          <a:xfrm>
            <a:off x="4639629" y="3495288"/>
            <a:ext cx="1" cy="848033"/>
          </a:xfrm>
          <a:prstGeom prst="line">
            <a:avLst/>
          </a:prstGeom>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7338F7DB-0B3C-491E-98AF-90B4A37D4015}"/>
              </a:ext>
            </a:extLst>
          </p:cNvPr>
          <p:cNvSpPr txBox="1"/>
          <p:nvPr/>
        </p:nvSpPr>
        <p:spPr>
          <a:xfrm>
            <a:off x="1470283" y="3207607"/>
            <a:ext cx="780259" cy="276999"/>
          </a:xfrm>
          <a:prstGeom prst="rect">
            <a:avLst/>
          </a:prstGeom>
          <a:noFill/>
        </p:spPr>
        <p:txBody>
          <a:bodyPr wrap="square" rtlCol="0">
            <a:spAutoFit/>
          </a:bodyPr>
          <a:lstStyle/>
          <a:p>
            <a:pPr algn="ctr"/>
            <a:r>
              <a:rPr lang="en-GB" sz="1200" b="1" i="1" dirty="0">
                <a:solidFill>
                  <a:schemeClr val="bg2"/>
                </a:solidFill>
              </a:rPr>
              <a:t>2023</a:t>
            </a:r>
          </a:p>
        </p:txBody>
      </p:sp>
      <p:sp>
        <p:nvSpPr>
          <p:cNvPr id="19" name="TextBox 18">
            <a:extLst>
              <a:ext uri="{FF2B5EF4-FFF2-40B4-BE49-F238E27FC236}">
                <a16:creationId xmlns:a16="http://schemas.microsoft.com/office/drawing/2014/main" id="{7CA75F49-F4F0-4054-8347-D6DEEA11E724}"/>
              </a:ext>
            </a:extLst>
          </p:cNvPr>
          <p:cNvSpPr txBox="1"/>
          <p:nvPr/>
        </p:nvSpPr>
        <p:spPr>
          <a:xfrm>
            <a:off x="4103553" y="3218289"/>
            <a:ext cx="1072152" cy="276999"/>
          </a:xfrm>
          <a:prstGeom prst="rect">
            <a:avLst/>
          </a:prstGeom>
          <a:noFill/>
        </p:spPr>
        <p:txBody>
          <a:bodyPr wrap="square" rtlCol="0">
            <a:spAutoFit/>
          </a:bodyPr>
          <a:lstStyle/>
          <a:p>
            <a:pPr algn="ctr"/>
            <a:r>
              <a:rPr lang="en-GB" sz="1200" b="1" i="1" dirty="0">
                <a:solidFill>
                  <a:schemeClr val="bg2"/>
                </a:solidFill>
              </a:rPr>
              <a:t>June 2024</a:t>
            </a:r>
          </a:p>
        </p:txBody>
      </p:sp>
      <p:sp>
        <p:nvSpPr>
          <p:cNvPr id="20" name="TextBox 19">
            <a:extLst>
              <a:ext uri="{FF2B5EF4-FFF2-40B4-BE49-F238E27FC236}">
                <a16:creationId xmlns:a16="http://schemas.microsoft.com/office/drawing/2014/main" id="{A2DFAE10-7F85-4E70-B4E5-430B76438918}"/>
              </a:ext>
            </a:extLst>
          </p:cNvPr>
          <p:cNvSpPr txBox="1"/>
          <p:nvPr/>
        </p:nvSpPr>
        <p:spPr>
          <a:xfrm>
            <a:off x="8457595" y="4343321"/>
            <a:ext cx="2442387" cy="461665"/>
          </a:xfrm>
          <a:prstGeom prst="rect">
            <a:avLst/>
          </a:prstGeom>
          <a:noFill/>
        </p:spPr>
        <p:txBody>
          <a:bodyPr wrap="square" rtlCol="0">
            <a:spAutoFit/>
          </a:bodyPr>
          <a:lstStyle>
            <a:defPPr marR="0" lvl="0" algn="l" rtl="0">
              <a:lnSpc>
                <a:spcPct val="100000"/>
              </a:lnSpc>
              <a:spcBef>
                <a:spcPts val="0"/>
              </a:spcBef>
              <a:spcAft>
                <a:spcPts val="0"/>
              </a:spcAft>
            </a:defPPr>
            <a:lvl1pPr marL="171450" indent="-171450">
              <a:buFont typeface="Wingdings" panose="05000000000000000000" pitchFamily="2" charset="2"/>
              <a:buChar char="ü"/>
              <a:defRPr sz="1200" b="1" i="1">
                <a:solidFill>
                  <a:schemeClr val="tx1"/>
                </a:solidFill>
              </a:defRPr>
            </a:lvl1pPr>
          </a:lstStyle>
          <a:p>
            <a:pPr>
              <a:buFont typeface="Courier New" panose="02070309020205020404" pitchFamily="49" charset="0"/>
              <a:buChar char="o"/>
            </a:pPr>
            <a:r>
              <a:rPr lang="en-US" dirty="0">
                <a:solidFill>
                  <a:schemeClr val="bg2"/>
                </a:solidFill>
                <a:sym typeface="Calibri"/>
              </a:rPr>
              <a:t>LC Data Collection from demonstrator manufacturing</a:t>
            </a:r>
          </a:p>
        </p:txBody>
      </p:sp>
      <p:cxnSp>
        <p:nvCxnSpPr>
          <p:cNvPr id="21" name="Straight Connector 20">
            <a:extLst>
              <a:ext uri="{FF2B5EF4-FFF2-40B4-BE49-F238E27FC236}">
                <a16:creationId xmlns:a16="http://schemas.microsoft.com/office/drawing/2014/main" id="{C2E153A5-76E0-4502-83C3-D35093B09E6C}"/>
              </a:ext>
            </a:extLst>
          </p:cNvPr>
          <p:cNvCxnSpPr>
            <a:cxnSpLocks/>
            <a:stCxn id="22" idx="2"/>
            <a:endCxn id="20" idx="0"/>
          </p:cNvCxnSpPr>
          <p:nvPr/>
        </p:nvCxnSpPr>
        <p:spPr>
          <a:xfrm>
            <a:off x="9678789" y="3514488"/>
            <a:ext cx="0" cy="828833"/>
          </a:xfrm>
          <a:prstGeom prst="line">
            <a:avLst/>
          </a:prstGeom>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EB91A5E4-9E47-4999-9DF8-98461BF4111F}"/>
              </a:ext>
            </a:extLst>
          </p:cNvPr>
          <p:cNvSpPr txBox="1"/>
          <p:nvPr/>
        </p:nvSpPr>
        <p:spPr>
          <a:xfrm>
            <a:off x="8886274" y="3052823"/>
            <a:ext cx="1585030" cy="461665"/>
          </a:xfrm>
          <a:prstGeom prst="rect">
            <a:avLst/>
          </a:prstGeom>
          <a:noFill/>
        </p:spPr>
        <p:txBody>
          <a:bodyPr wrap="square" rtlCol="0">
            <a:spAutoFit/>
          </a:bodyPr>
          <a:lstStyle/>
          <a:p>
            <a:pPr algn="ctr"/>
            <a:r>
              <a:rPr lang="en-GB" sz="1200" b="1" i="1" dirty="0">
                <a:solidFill>
                  <a:schemeClr val="bg2"/>
                </a:solidFill>
              </a:rPr>
              <a:t>M32</a:t>
            </a:r>
          </a:p>
          <a:p>
            <a:pPr algn="ctr"/>
            <a:r>
              <a:rPr lang="en-GB" sz="1200" b="1" i="1" dirty="0">
                <a:solidFill>
                  <a:schemeClr val="bg2"/>
                </a:solidFill>
              </a:rPr>
              <a:t>(August 2025)</a:t>
            </a:r>
          </a:p>
        </p:txBody>
      </p:sp>
      <p:sp>
        <p:nvSpPr>
          <p:cNvPr id="24" name="TextBox 23">
            <a:extLst>
              <a:ext uri="{FF2B5EF4-FFF2-40B4-BE49-F238E27FC236}">
                <a16:creationId xmlns:a16="http://schemas.microsoft.com/office/drawing/2014/main" id="{EB5D7177-EBBA-4D3C-9940-F5C4C985EC12}"/>
              </a:ext>
            </a:extLst>
          </p:cNvPr>
          <p:cNvSpPr txBox="1"/>
          <p:nvPr/>
        </p:nvSpPr>
        <p:spPr>
          <a:xfrm>
            <a:off x="9864763" y="1295340"/>
            <a:ext cx="1652421" cy="246221"/>
          </a:xfrm>
          <a:prstGeom prst="rect">
            <a:avLst/>
          </a:prstGeom>
          <a:noFill/>
        </p:spPr>
        <p:txBody>
          <a:bodyPr wrap="square" rtlCol="0">
            <a:spAutoFit/>
          </a:bodyPr>
          <a:lstStyle>
            <a:defPPr marR="0" lvl="0" algn="l" rtl="0">
              <a:lnSpc>
                <a:spcPct val="100000"/>
              </a:lnSpc>
              <a:spcBef>
                <a:spcPts val="0"/>
              </a:spcBef>
              <a:spcAft>
                <a:spcPts val="0"/>
              </a:spcAft>
            </a:defPPr>
            <a:lvl1pPr marL="171450" indent="-171450">
              <a:buFont typeface="Wingdings" panose="05000000000000000000" pitchFamily="2" charset="2"/>
              <a:buChar char="§"/>
              <a:defRPr sz="1200" i="1">
                <a:solidFill>
                  <a:schemeClr val="bg2"/>
                </a:solidFill>
              </a:defRPr>
            </a:lvl1pPr>
          </a:lstStyle>
          <a:p>
            <a:r>
              <a:rPr lang="en-GB" sz="1000" b="1" dirty="0">
                <a:solidFill>
                  <a:srgbClr val="002A29"/>
                </a:solidFill>
              </a:rPr>
              <a:t>on going activities</a:t>
            </a:r>
          </a:p>
        </p:txBody>
      </p:sp>
      <p:sp>
        <p:nvSpPr>
          <p:cNvPr id="25" name="TextBox 24">
            <a:extLst>
              <a:ext uri="{FF2B5EF4-FFF2-40B4-BE49-F238E27FC236}">
                <a16:creationId xmlns:a16="http://schemas.microsoft.com/office/drawing/2014/main" id="{444E38DB-19D4-44C5-BA10-662E847F6A96}"/>
              </a:ext>
            </a:extLst>
          </p:cNvPr>
          <p:cNvSpPr txBox="1"/>
          <p:nvPr/>
        </p:nvSpPr>
        <p:spPr>
          <a:xfrm>
            <a:off x="9864762" y="1089757"/>
            <a:ext cx="1652421" cy="246221"/>
          </a:xfrm>
          <a:prstGeom prst="rect">
            <a:avLst/>
          </a:prstGeom>
          <a:noFill/>
        </p:spPr>
        <p:txBody>
          <a:bodyPr wrap="square" rtlCol="0">
            <a:spAutoFit/>
          </a:bodyPr>
          <a:lstStyle>
            <a:defPPr marR="0" lvl="0" algn="l" rtl="0">
              <a:lnSpc>
                <a:spcPct val="100000"/>
              </a:lnSpc>
              <a:spcBef>
                <a:spcPts val="0"/>
              </a:spcBef>
              <a:spcAft>
                <a:spcPts val="0"/>
              </a:spcAft>
            </a:defPPr>
            <a:lvl1pPr marL="171450" indent="-171450">
              <a:buFont typeface="Wingdings" panose="05000000000000000000" pitchFamily="2" charset="2"/>
              <a:buChar char="§"/>
              <a:defRPr sz="1200" i="1">
                <a:solidFill>
                  <a:schemeClr val="bg2"/>
                </a:solidFill>
              </a:defRPr>
            </a:lvl1pPr>
          </a:lstStyle>
          <a:p>
            <a:pPr>
              <a:buFont typeface="Wingdings" panose="05000000000000000000" pitchFamily="2" charset="2"/>
              <a:buChar char="ü"/>
            </a:pPr>
            <a:r>
              <a:rPr lang="en-GB" sz="1000" b="1" dirty="0">
                <a:solidFill>
                  <a:srgbClr val="002A29"/>
                </a:solidFill>
              </a:rPr>
              <a:t>concluded activities</a:t>
            </a:r>
          </a:p>
        </p:txBody>
      </p:sp>
      <p:sp>
        <p:nvSpPr>
          <p:cNvPr id="26" name="TextBox 25">
            <a:extLst>
              <a:ext uri="{FF2B5EF4-FFF2-40B4-BE49-F238E27FC236}">
                <a16:creationId xmlns:a16="http://schemas.microsoft.com/office/drawing/2014/main" id="{F1021B31-38B0-4B34-B55E-4B8F37F51E86}"/>
              </a:ext>
            </a:extLst>
          </p:cNvPr>
          <p:cNvSpPr txBox="1"/>
          <p:nvPr/>
        </p:nvSpPr>
        <p:spPr>
          <a:xfrm>
            <a:off x="9864762" y="1493151"/>
            <a:ext cx="1652421" cy="246221"/>
          </a:xfrm>
          <a:prstGeom prst="rect">
            <a:avLst/>
          </a:prstGeom>
          <a:noFill/>
        </p:spPr>
        <p:txBody>
          <a:bodyPr wrap="square" rtlCol="0">
            <a:spAutoFit/>
          </a:bodyPr>
          <a:lstStyle>
            <a:defPPr marR="0" lvl="0" algn="l" rtl="0">
              <a:lnSpc>
                <a:spcPct val="100000"/>
              </a:lnSpc>
              <a:spcBef>
                <a:spcPts val="0"/>
              </a:spcBef>
              <a:spcAft>
                <a:spcPts val="0"/>
              </a:spcAft>
            </a:defPPr>
            <a:lvl1pPr marL="171450" indent="-171450">
              <a:buFont typeface="Wingdings" panose="05000000000000000000" pitchFamily="2" charset="2"/>
              <a:buChar char="§"/>
              <a:defRPr sz="1200" i="1">
                <a:solidFill>
                  <a:schemeClr val="bg2"/>
                </a:solidFill>
              </a:defRPr>
            </a:lvl1pPr>
          </a:lstStyle>
          <a:p>
            <a:pPr>
              <a:buFont typeface="Courier New" panose="02070309020205020404" pitchFamily="49" charset="0"/>
              <a:buChar char="o"/>
            </a:pPr>
            <a:r>
              <a:rPr lang="en-GB" sz="1000" b="1" dirty="0">
                <a:solidFill>
                  <a:srgbClr val="002A29"/>
                </a:solidFill>
              </a:rPr>
              <a:t>next steps</a:t>
            </a:r>
          </a:p>
        </p:txBody>
      </p:sp>
      <p:sp>
        <p:nvSpPr>
          <p:cNvPr id="27" name="TextBox 26">
            <a:extLst>
              <a:ext uri="{FF2B5EF4-FFF2-40B4-BE49-F238E27FC236}">
                <a16:creationId xmlns:a16="http://schemas.microsoft.com/office/drawing/2014/main" id="{B9C2D188-A280-4C30-B14F-FB1D7D2F5AB6}"/>
              </a:ext>
            </a:extLst>
          </p:cNvPr>
          <p:cNvSpPr txBox="1"/>
          <p:nvPr/>
        </p:nvSpPr>
        <p:spPr>
          <a:xfrm>
            <a:off x="9954491" y="4870260"/>
            <a:ext cx="2124505" cy="461665"/>
          </a:xfrm>
          <a:prstGeom prst="rect">
            <a:avLst/>
          </a:prstGeom>
          <a:noFill/>
        </p:spPr>
        <p:txBody>
          <a:bodyPr wrap="square" rtlCol="0">
            <a:spAutoFit/>
          </a:bodyPr>
          <a:lstStyle>
            <a:defPPr marR="0" lvl="0" algn="l" rtl="0">
              <a:lnSpc>
                <a:spcPct val="100000"/>
              </a:lnSpc>
              <a:spcBef>
                <a:spcPts val="0"/>
              </a:spcBef>
              <a:spcAft>
                <a:spcPts val="0"/>
              </a:spcAft>
              <a:defRPr/>
            </a:defPPr>
            <a:lvl1pPr marL="171450" indent="-171450">
              <a:buFont typeface="Courier New" panose="02070309020205020404" pitchFamily="49" charset="0"/>
              <a:buChar char="o"/>
              <a:defRPr sz="1200" i="1">
                <a:solidFill>
                  <a:schemeClr val="bg2"/>
                </a:solidFill>
              </a:defRPr>
            </a:lvl1pPr>
          </a:lstStyle>
          <a:p>
            <a:r>
              <a:rPr lang="en-GB" b="1" dirty="0">
                <a:sym typeface="Calibri"/>
              </a:rPr>
              <a:t>Life Cycle Assessment for demonstrators</a:t>
            </a:r>
          </a:p>
        </p:txBody>
      </p:sp>
      <p:cxnSp>
        <p:nvCxnSpPr>
          <p:cNvPr id="28" name="Straight Connector 27">
            <a:extLst>
              <a:ext uri="{FF2B5EF4-FFF2-40B4-BE49-F238E27FC236}">
                <a16:creationId xmlns:a16="http://schemas.microsoft.com/office/drawing/2014/main" id="{6315AB7A-E5C4-42DD-91E2-BB9CB88AE3D2}"/>
              </a:ext>
            </a:extLst>
          </p:cNvPr>
          <p:cNvCxnSpPr>
            <a:cxnSpLocks/>
            <a:stCxn id="29" idx="2"/>
            <a:endCxn id="27" idx="0"/>
          </p:cNvCxnSpPr>
          <p:nvPr/>
        </p:nvCxnSpPr>
        <p:spPr>
          <a:xfrm>
            <a:off x="11007379" y="3520930"/>
            <a:ext cx="9365" cy="1349330"/>
          </a:xfrm>
          <a:prstGeom prst="line">
            <a:avLst/>
          </a:prstGeom>
        </p:spPr>
        <p:style>
          <a:lnRef idx="3">
            <a:schemeClr val="accent1"/>
          </a:lnRef>
          <a:fillRef idx="0">
            <a:schemeClr val="accent1"/>
          </a:fillRef>
          <a:effectRef idx="2">
            <a:schemeClr val="accent1"/>
          </a:effectRef>
          <a:fontRef idx="minor">
            <a:schemeClr val="tx1"/>
          </a:fontRef>
        </p:style>
      </p:cxnSp>
      <p:sp>
        <p:nvSpPr>
          <p:cNvPr id="29" name="TextBox 28">
            <a:extLst>
              <a:ext uri="{FF2B5EF4-FFF2-40B4-BE49-F238E27FC236}">
                <a16:creationId xmlns:a16="http://schemas.microsoft.com/office/drawing/2014/main" id="{B9ABAC20-6BB0-407C-9731-D19FF4A3C979}"/>
              </a:ext>
            </a:extLst>
          </p:cNvPr>
          <p:cNvSpPr txBox="1"/>
          <p:nvPr/>
        </p:nvSpPr>
        <p:spPr>
          <a:xfrm>
            <a:off x="10214864" y="3059265"/>
            <a:ext cx="1585030" cy="461665"/>
          </a:xfrm>
          <a:prstGeom prst="rect">
            <a:avLst/>
          </a:prstGeom>
          <a:noFill/>
        </p:spPr>
        <p:txBody>
          <a:bodyPr wrap="square" rtlCol="0">
            <a:spAutoFit/>
          </a:bodyPr>
          <a:lstStyle/>
          <a:p>
            <a:pPr algn="ctr"/>
            <a:r>
              <a:rPr lang="en-GB" sz="1200" b="1" i="1" dirty="0">
                <a:solidFill>
                  <a:schemeClr val="bg2"/>
                </a:solidFill>
              </a:rPr>
              <a:t>M35</a:t>
            </a:r>
          </a:p>
          <a:p>
            <a:pPr algn="ctr"/>
            <a:r>
              <a:rPr lang="en-GB" sz="1200" b="1" i="1" dirty="0">
                <a:solidFill>
                  <a:schemeClr val="bg2"/>
                </a:solidFill>
              </a:rPr>
              <a:t>(November 2025)</a:t>
            </a:r>
          </a:p>
        </p:txBody>
      </p:sp>
      <p:sp>
        <p:nvSpPr>
          <p:cNvPr id="30" name="TextBox 29">
            <a:extLst>
              <a:ext uri="{FF2B5EF4-FFF2-40B4-BE49-F238E27FC236}">
                <a16:creationId xmlns:a16="http://schemas.microsoft.com/office/drawing/2014/main" id="{7A6179C6-9717-4608-849D-B932F2372277}"/>
              </a:ext>
            </a:extLst>
          </p:cNvPr>
          <p:cNvSpPr txBox="1"/>
          <p:nvPr/>
        </p:nvSpPr>
        <p:spPr>
          <a:xfrm>
            <a:off x="9904473" y="1827841"/>
            <a:ext cx="2136578" cy="400110"/>
          </a:xfrm>
          <a:prstGeom prst="rect">
            <a:avLst/>
          </a:prstGeom>
          <a:noFill/>
        </p:spPr>
        <p:txBody>
          <a:bodyPr wrap="square" rtlCol="0">
            <a:spAutoFit/>
          </a:bodyPr>
          <a:lstStyle>
            <a:defPPr marR="0" lvl="0" algn="l" rtl="0">
              <a:lnSpc>
                <a:spcPct val="100000"/>
              </a:lnSpc>
              <a:spcBef>
                <a:spcPts val="0"/>
              </a:spcBef>
              <a:spcAft>
                <a:spcPts val="0"/>
              </a:spcAft>
            </a:defPPr>
            <a:lvl1pPr marL="171450" indent="-171450">
              <a:buFont typeface="Wingdings" panose="05000000000000000000" pitchFamily="2" charset="2"/>
              <a:buChar char="§"/>
              <a:defRPr sz="1200" i="1">
                <a:solidFill>
                  <a:schemeClr val="bg2"/>
                </a:solidFill>
              </a:defRPr>
            </a:lvl1pPr>
          </a:lstStyle>
          <a:p>
            <a:pPr marL="0" indent="0">
              <a:buNone/>
            </a:pPr>
            <a:r>
              <a:rPr lang="en-GB" sz="1000" b="1" dirty="0"/>
              <a:t>Milestones and Deliverables</a:t>
            </a:r>
          </a:p>
          <a:p>
            <a:pPr marL="0" indent="0">
              <a:buNone/>
            </a:pPr>
            <a:r>
              <a:rPr lang="en-GB" sz="1000" b="1" dirty="0">
                <a:solidFill>
                  <a:schemeClr val="bg1"/>
                </a:solidFill>
              </a:rPr>
              <a:t>Auxiliary activities</a:t>
            </a:r>
          </a:p>
        </p:txBody>
      </p:sp>
      <p:pic>
        <p:nvPicPr>
          <p:cNvPr id="32" name="Picture 31">
            <a:extLst>
              <a:ext uri="{FF2B5EF4-FFF2-40B4-BE49-F238E27FC236}">
                <a16:creationId xmlns:a16="http://schemas.microsoft.com/office/drawing/2014/main" id="{CD5310C2-D636-4CA7-80E7-0FAA00F819D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014751" y="1306678"/>
            <a:ext cx="1249759" cy="1776831"/>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a:extLst>
              <a:ext uri="{FF2B5EF4-FFF2-40B4-BE49-F238E27FC236}">
                <a16:creationId xmlns:a16="http://schemas.microsoft.com/office/drawing/2014/main" id="{AE5147B9-BDDD-462B-83CD-11BFC46D7454}"/>
              </a:ext>
            </a:extLst>
          </p:cNvPr>
          <p:cNvGrpSpPr/>
          <p:nvPr/>
        </p:nvGrpSpPr>
        <p:grpSpPr>
          <a:xfrm>
            <a:off x="1018307" y="1335978"/>
            <a:ext cx="1881170" cy="1200606"/>
            <a:chOff x="1700077" y="1032219"/>
            <a:chExt cx="1881170" cy="1200606"/>
          </a:xfrm>
        </p:grpSpPr>
        <p:sp>
          <p:nvSpPr>
            <p:cNvPr id="3" name="Rectangle 2">
              <a:extLst>
                <a:ext uri="{FF2B5EF4-FFF2-40B4-BE49-F238E27FC236}">
                  <a16:creationId xmlns:a16="http://schemas.microsoft.com/office/drawing/2014/main" id="{987C489E-A3BB-4DED-8A19-305D696B7A8A}"/>
                </a:ext>
              </a:extLst>
            </p:cNvPr>
            <p:cNvSpPr/>
            <p:nvPr/>
          </p:nvSpPr>
          <p:spPr>
            <a:xfrm>
              <a:off x="1700077" y="1032219"/>
              <a:ext cx="1856729" cy="1200606"/>
            </a:xfrm>
            <a:prstGeom prst="rect">
              <a:avLst/>
            </a:prstGeom>
            <a:solidFill>
              <a:schemeClr val="accent5"/>
            </a:solidFill>
            <a:ln>
              <a:solidFill>
                <a:srgbClr val="FFF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F10C9675-63CA-42C3-9B6B-2B2BE984C19A}"/>
                </a:ext>
              </a:extLst>
            </p:cNvPr>
            <p:cNvPicPr>
              <a:picLocks noChangeAspect="1"/>
            </p:cNvPicPr>
            <p:nvPr/>
          </p:nvPicPr>
          <p:blipFill>
            <a:blip r:embed="rId5"/>
            <a:stretch>
              <a:fillRect/>
            </a:stretch>
          </p:blipFill>
          <p:spPr>
            <a:xfrm>
              <a:off x="1724518" y="1034923"/>
              <a:ext cx="1856729" cy="1180841"/>
            </a:xfrm>
            <a:prstGeom prst="rect">
              <a:avLst/>
            </a:prstGeom>
            <a:ln>
              <a:solidFill>
                <a:schemeClr val="tx1"/>
              </a:solidFill>
            </a:ln>
            <a:effectLst>
              <a:outerShdw blurRad="50800" dist="38100" dir="2700000" algn="tl" rotWithShape="0">
                <a:prstClr val="black">
                  <a:alpha val="40000"/>
                </a:prstClr>
              </a:outerShdw>
            </a:effectLst>
          </p:spPr>
        </p:pic>
      </p:grpSp>
      <p:sp>
        <p:nvSpPr>
          <p:cNvPr id="37" name="TextBox 36">
            <a:extLst>
              <a:ext uri="{FF2B5EF4-FFF2-40B4-BE49-F238E27FC236}">
                <a16:creationId xmlns:a16="http://schemas.microsoft.com/office/drawing/2014/main" id="{39EBF284-8045-46DA-B41D-02E334CE0288}"/>
              </a:ext>
            </a:extLst>
          </p:cNvPr>
          <p:cNvSpPr txBox="1"/>
          <p:nvPr/>
        </p:nvSpPr>
        <p:spPr>
          <a:xfrm>
            <a:off x="5951815" y="4333875"/>
            <a:ext cx="2547259" cy="830997"/>
          </a:xfrm>
          <a:prstGeom prst="rect">
            <a:avLst/>
          </a:prstGeom>
          <a:noFill/>
        </p:spPr>
        <p:txBody>
          <a:bodyPr wrap="square" rtlCol="0">
            <a:spAutoFit/>
          </a:bodyPr>
          <a:lstStyle/>
          <a:p>
            <a:pPr marL="171450" indent="-171450">
              <a:buFont typeface="Wingdings" panose="05000000000000000000" pitchFamily="2" charset="2"/>
              <a:buChar char="§"/>
            </a:pPr>
            <a:r>
              <a:rPr lang="en-GB" sz="1200" i="1" dirty="0">
                <a:solidFill>
                  <a:schemeClr val="accent2"/>
                </a:solidFill>
              </a:rPr>
              <a:t>Second round of data collection and review</a:t>
            </a:r>
          </a:p>
          <a:p>
            <a:endParaRPr lang="en-GB" sz="1200" dirty="0">
              <a:solidFill>
                <a:schemeClr val="accent2"/>
              </a:solidFill>
            </a:endParaRPr>
          </a:p>
          <a:p>
            <a:pPr marL="171450" indent="-171450">
              <a:buFont typeface="Wingdings" panose="05000000000000000000" pitchFamily="2" charset="2"/>
              <a:buChar char="§"/>
            </a:pPr>
            <a:r>
              <a:rPr lang="en-GB" sz="1200" dirty="0">
                <a:solidFill>
                  <a:schemeClr val="accent2"/>
                </a:solidFill>
              </a:rPr>
              <a:t>Preliminary models construction</a:t>
            </a:r>
            <a:endParaRPr lang="en-GB" sz="1200" i="1" dirty="0">
              <a:solidFill>
                <a:schemeClr val="accent2"/>
              </a:solidFill>
            </a:endParaRPr>
          </a:p>
        </p:txBody>
      </p:sp>
      <p:sp>
        <p:nvSpPr>
          <p:cNvPr id="46" name="TextBox 45">
            <a:extLst>
              <a:ext uri="{FF2B5EF4-FFF2-40B4-BE49-F238E27FC236}">
                <a16:creationId xmlns:a16="http://schemas.microsoft.com/office/drawing/2014/main" id="{0628BD59-3E10-485C-91F0-26FC2860E127}"/>
              </a:ext>
            </a:extLst>
          </p:cNvPr>
          <p:cNvSpPr txBox="1"/>
          <p:nvPr/>
        </p:nvSpPr>
        <p:spPr>
          <a:xfrm>
            <a:off x="6432930" y="3207449"/>
            <a:ext cx="1585030" cy="276999"/>
          </a:xfrm>
          <a:prstGeom prst="rect">
            <a:avLst/>
          </a:prstGeom>
          <a:noFill/>
        </p:spPr>
        <p:txBody>
          <a:bodyPr wrap="square" rtlCol="0">
            <a:spAutoFit/>
          </a:bodyPr>
          <a:lstStyle/>
          <a:p>
            <a:pPr algn="ctr"/>
            <a:r>
              <a:rPr lang="en-GB" sz="1200" b="1" i="1" dirty="0">
                <a:solidFill>
                  <a:schemeClr val="bg2"/>
                </a:solidFill>
              </a:rPr>
              <a:t>On-going</a:t>
            </a:r>
          </a:p>
        </p:txBody>
      </p:sp>
    </p:spTree>
    <p:extLst>
      <p:ext uri="{BB962C8B-B14F-4D97-AF65-F5344CB8AC3E}">
        <p14:creationId xmlns:p14="http://schemas.microsoft.com/office/powerpoint/2010/main" val="139124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D444F-AD1D-4345-A8B4-30CFD9B012DE}"/>
              </a:ext>
            </a:extLst>
          </p:cNvPr>
          <p:cNvSpPr>
            <a:spLocks noGrp="1"/>
          </p:cNvSpPr>
          <p:nvPr>
            <p:ph type="body" sz="quarter" idx="10"/>
          </p:nvPr>
        </p:nvSpPr>
        <p:spPr>
          <a:xfrm>
            <a:off x="3128093" y="2839862"/>
            <a:ext cx="5935813" cy="1661993"/>
          </a:xfrm>
        </p:spPr>
        <p:txBody>
          <a:bodyPr/>
          <a:lstStyle/>
          <a:p>
            <a:r>
              <a:rPr lang="en-GB" dirty="0"/>
              <a:t>4. Deep-dive into LCA</a:t>
            </a:r>
          </a:p>
        </p:txBody>
      </p:sp>
    </p:spTree>
    <p:extLst>
      <p:ext uri="{BB962C8B-B14F-4D97-AF65-F5344CB8AC3E}">
        <p14:creationId xmlns:p14="http://schemas.microsoft.com/office/powerpoint/2010/main" val="119081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553493C-003E-419E-A17B-6FE33EAEF18B}"/>
              </a:ext>
            </a:extLst>
          </p:cNvPr>
          <p:cNvSpPr>
            <a:spLocks noGrp="1"/>
          </p:cNvSpPr>
          <p:nvPr>
            <p:ph type="body" sz="quarter" idx="13"/>
          </p:nvPr>
        </p:nvSpPr>
        <p:spPr>
          <a:xfrm>
            <a:off x="434391" y="401627"/>
            <a:ext cx="11126238" cy="719609"/>
          </a:xfrm>
        </p:spPr>
        <p:txBody>
          <a:bodyPr/>
          <a:lstStyle/>
          <a:p>
            <a:r>
              <a:rPr lang="en-IE" sz="3000" b="1" dirty="0"/>
              <a:t>Deep-dive into LCA</a:t>
            </a:r>
          </a:p>
          <a:p>
            <a:r>
              <a:rPr lang="en-IE" sz="2000" b="1" u="sng" dirty="0"/>
              <a:t>Data Collection Procedure</a:t>
            </a:r>
          </a:p>
        </p:txBody>
      </p:sp>
      <p:pic>
        <p:nvPicPr>
          <p:cNvPr id="31" name="Picture 30">
            <a:extLst>
              <a:ext uri="{FF2B5EF4-FFF2-40B4-BE49-F238E27FC236}">
                <a16:creationId xmlns:a16="http://schemas.microsoft.com/office/drawing/2014/main" id="{581FDA16-2045-4C60-85DA-B446A44E2452}"/>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699" y="1437137"/>
            <a:ext cx="5954737" cy="5331433"/>
          </a:xfrm>
          <a:prstGeom prst="rect">
            <a:avLst/>
          </a:prstGeom>
          <a:noFill/>
        </p:spPr>
      </p:pic>
      <p:graphicFrame>
        <p:nvGraphicFramePr>
          <p:cNvPr id="2" name="Table 1">
            <a:extLst>
              <a:ext uri="{FF2B5EF4-FFF2-40B4-BE49-F238E27FC236}">
                <a16:creationId xmlns:a16="http://schemas.microsoft.com/office/drawing/2014/main" id="{CD3132F7-E726-4A12-9E0D-241A4264B96E}"/>
              </a:ext>
            </a:extLst>
          </p:cNvPr>
          <p:cNvGraphicFramePr>
            <a:graphicFrameLocks noGrp="1"/>
          </p:cNvGraphicFramePr>
          <p:nvPr>
            <p:extLst>
              <p:ext uri="{D42A27DB-BD31-4B8C-83A1-F6EECF244321}">
                <p14:modId xmlns:p14="http://schemas.microsoft.com/office/powerpoint/2010/main" val="2927576480"/>
              </p:ext>
            </p:extLst>
          </p:nvPr>
        </p:nvGraphicFramePr>
        <p:xfrm>
          <a:off x="9316807" y="2917698"/>
          <a:ext cx="2649765" cy="2792730"/>
        </p:xfrm>
        <a:graphic>
          <a:graphicData uri="http://schemas.openxmlformats.org/drawingml/2006/table">
            <a:tbl>
              <a:tblPr>
                <a:tableStyleId>{5C22544A-7EE6-4342-B048-85BDC9FD1C3A}</a:tableStyleId>
              </a:tblPr>
              <a:tblGrid>
                <a:gridCol w="610793">
                  <a:extLst>
                    <a:ext uri="{9D8B030D-6E8A-4147-A177-3AD203B41FA5}">
                      <a16:colId xmlns:a16="http://schemas.microsoft.com/office/drawing/2014/main" val="2044059284"/>
                    </a:ext>
                  </a:extLst>
                </a:gridCol>
                <a:gridCol w="2038972">
                  <a:extLst>
                    <a:ext uri="{9D8B030D-6E8A-4147-A177-3AD203B41FA5}">
                      <a16:colId xmlns:a16="http://schemas.microsoft.com/office/drawing/2014/main" val="289820854"/>
                    </a:ext>
                  </a:extLst>
                </a:gridCol>
              </a:tblGrid>
              <a:tr h="149686">
                <a:tc>
                  <a:txBody>
                    <a:bodyPr/>
                    <a:lstStyle/>
                    <a:p>
                      <a:pPr algn="l" fontAlgn="b">
                        <a:lnSpc>
                          <a:spcPct val="200000"/>
                        </a:lnSpc>
                      </a:pPr>
                      <a:r>
                        <a:rPr lang="en-GB" sz="1100" u="none" strike="noStrike" dirty="0">
                          <a:effectLst/>
                        </a:rPr>
                        <a:t>DC I</a:t>
                      </a:r>
                      <a:endParaRPr lang="en-GB" sz="11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dirty="0">
                          <a:effectLst/>
                        </a:rPr>
                        <a:t>Data collection</a:t>
                      </a:r>
                      <a:endParaRPr lang="en-GB"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762751369"/>
                  </a:ext>
                </a:extLst>
              </a:tr>
              <a:tr h="190500">
                <a:tc>
                  <a:txBody>
                    <a:bodyPr/>
                    <a:lstStyle/>
                    <a:p>
                      <a:pPr algn="l" fontAlgn="b">
                        <a:lnSpc>
                          <a:spcPct val="200000"/>
                        </a:lnSpc>
                      </a:pPr>
                      <a:r>
                        <a:rPr lang="en-GB" sz="1100" u="none" strike="noStrike">
                          <a:effectLst/>
                        </a:rPr>
                        <a:t>R_DC</a:t>
                      </a:r>
                      <a:endParaRPr lang="en-GB" sz="11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dirty="0">
                          <a:effectLst/>
                        </a:rPr>
                        <a:t>Data collection review</a:t>
                      </a:r>
                      <a:endParaRPr lang="en-GB"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095504280"/>
                  </a:ext>
                </a:extLst>
              </a:tr>
              <a:tr h="190500">
                <a:tc>
                  <a:txBody>
                    <a:bodyPr/>
                    <a:lstStyle/>
                    <a:p>
                      <a:pPr algn="l" fontAlgn="b">
                        <a:lnSpc>
                          <a:spcPct val="200000"/>
                        </a:lnSpc>
                      </a:pPr>
                      <a:r>
                        <a:rPr lang="en-GB" sz="1100" u="none" strike="noStrike">
                          <a:effectLst/>
                        </a:rPr>
                        <a:t>DC II</a:t>
                      </a:r>
                      <a:endParaRPr lang="en-GB" sz="11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a:effectLst/>
                        </a:rPr>
                        <a:t>Second round of data collection</a:t>
                      </a:r>
                      <a:endParaRPr lang="en-GB" sz="11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575962300"/>
                  </a:ext>
                </a:extLst>
              </a:tr>
              <a:tr h="190500">
                <a:tc>
                  <a:txBody>
                    <a:bodyPr/>
                    <a:lstStyle/>
                    <a:p>
                      <a:pPr algn="l" fontAlgn="b">
                        <a:lnSpc>
                          <a:spcPct val="200000"/>
                        </a:lnSpc>
                      </a:pPr>
                      <a:r>
                        <a:rPr lang="en-GB" sz="1100" u="none" strike="noStrike">
                          <a:effectLst/>
                        </a:rPr>
                        <a:t>R_R_DC</a:t>
                      </a:r>
                      <a:endParaRPr lang="en-GB" sz="11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a:effectLst/>
                        </a:rPr>
                        <a:t>Second round of review</a:t>
                      </a:r>
                      <a:endParaRPr lang="en-GB" sz="11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52713822"/>
                  </a:ext>
                </a:extLst>
              </a:tr>
              <a:tr h="190500">
                <a:tc>
                  <a:txBody>
                    <a:bodyPr/>
                    <a:lstStyle/>
                    <a:p>
                      <a:pPr algn="l" fontAlgn="b">
                        <a:lnSpc>
                          <a:spcPct val="200000"/>
                        </a:lnSpc>
                      </a:pPr>
                      <a:r>
                        <a:rPr lang="en-GB" sz="1100" u="none" strike="noStrike">
                          <a:effectLst/>
                        </a:rPr>
                        <a:t>DC III</a:t>
                      </a:r>
                      <a:endParaRPr lang="en-GB" sz="11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a:effectLst/>
                        </a:rPr>
                        <a:t>Verified data collection</a:t>
                      </a:r>
                      <a:endParaRPr lang="en-GB" sz="11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68909853"/>
                  </a:ext>
                </a:extLst>
              </a:tr>
              <a:tr h="190500">
                <a:tc>
                  <a:txBody>
                    <a:bodyPr/>
                    <a:lstStyle/>
                    <a:p>
                      <a:pPr algn="l" fontAlgn="b">
                        <a:lnSpc>
                          <a:spcPct val="200000"/>
                        </a:lnSpc>
                      </a:pPr>
                      <a:r>
                        <a:rPr lang="en-GB" sz="1100" u="none" strike="noStrike">
                          <a:effectLst/>
                        </a:rPr>
                        <a:t>Aux</a:t>
                      </a:r>
                      <a:endParaRPr lang="en-GB" sz="11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dirty="0">
                          <a:effectLst/>
                        </a:rPr>
                        <a:t>Auxiliary information requested</a:t>
                      </a:r>
                      <a:endParaRPr lang="en-GB"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52209469"/>
                  </a:ext>
                </a:extLst>
              </a:tr>
              <a:tr h="190500">
                <a:tc>
                  <a:txBody>
                    <a:bodyPr/>
                    <a:lstStyle/>
                    <a:p>
                      <a:pPr algn="l" fontAlgn="b">
                        <a:lnSpc>
                          <a:spcPct val="200000"/>
                        </a:lnSpc>
                      </a:pPr>
                      <a:r>
                        <a:rPr lang="en-GB" sz="1100" u="none" strike="noStrike">
                          <a:effectLst/>
                        </a:rPr>
                        <a:t>Aux-R</a:t>
                      </a:r>
                      <a:endParaRPr lang="en-GB" sz="11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a:effectLst/>
                        </a:rPr>
                        <a:t>Auxiliary information reviewed</a:t>
                      </a:r>
                      <a:endParaRPr lang="en-GB" sz="11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931858574"/>
                  </a:ext>
                </a:extLst>
              </a:tr>
              <a:tr h="190500">
                <a:tc>
                  <a:txBody>
                    <a:bodyPr/>
                    <a:lstStyle/>
                    <a:p>
                      <a:pPr algn="l" fontAlgn="b">
                        <a:lnSpc>
                          <a:spcPct val="200000"/>
                        </a:lnSpc>
                      </a:pPr>
                      <a:r>
                        <a:rPr lang="en-GB" sz="1100" u="none" strike="noStrike">
                          <a:effectLst/>
                        </a:rPr>
                        <a:t>LCI</a:t>
                      </a:r>
                      <a:endParaRPr lang="en-GB" sz="11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a:effectLst/>
                        </a:rPr>
                        <a:t>Life Cycle Inventory</a:t>
                      </a:r>
                      <a:endParaRPr lang="en-GB" sz="11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491419555"/>
                  </a:ext>
                </a:extLst>
              </a:tr>
              <a:tr h="190500">
                <a:tc>
                  <a:txBody>
                    <a:bodyPr/>
                    <a:lstStyle/>
                    <a:p>
                      <a:pPr algn="l" fontAlgn="b">
                        <a:lnSpc>
                          <a:spcPct val="200000"/>
                        </a:lnSpc>
                      </a:pPr>
                      <a:r>
                        <a:rPr lang="en-GB" sz="1100" u="none" strike="noStrike">
                          <a:effectLst/>
                        </a:rPr>
                        <a:t>LCA PM</a:t>
                      </a:r>
                      <a:endParaRPr lang="en-GB" sz="11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lnSpc>
                          <a:spcPct val="200000"/>
                        </a:lnSpc>
                      </a:pPr>
                      <a:r>
                        <a:rPr lang="en-GB" sz="1100" u="none" strike="noStrike" dirty="0">
                          <a:effectLst/>
                        </a:rPr>
                        <a:t>LCA Preliminary Model</a:t>
                      </a:r>
                      <a:endParaRPr lang="en-GB"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52158545"/>
                  </a:ext>
                </a:extLst>
              </a:tr>
              <a:tr h="190500">
                <a:tc>
                  <a:txBody>
                    <a:bodyPr/>
                    <a:lstStyle/>
                    <a:p>
                      <a:pPr algn="l" fontAlgn="b">
                        <a:lnSpc>
                          <a:spcPct val="200000"/>
                        </a:lnSpc>
                      </a:pPr>
                      <a:r>
                        <a:rPr lang="en-GB" sz="1100" u="none" strike="noStrike" dirty="0">
                          <a:effectLst/>
                        </a:rPr>
                        <a:t>LCA SM</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lnSpc>
                          <a:spcPct val="200000"/>
                        </a:lnSpc>
                      </a:pPr>
                      <a:r>
                        <a:rPr lang="en-GB" sz="1100" u="none" strike="noStrike" dirty="0">
                          <a:effectLst/>
                        </a:rPr>
                        <a:t>LCA Scaled Model</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9824076"/>
                  </a:ext>
                </a:extLst>
              </a:tr>
            </a:tbl>
          </a:graphicData>
        </a:graphic>
      </p:graphicFrame>
      <p:graphicFrame>
        <p:nvGraphicFramePr>
          <p:cNvPr id="4" name="Diagram 3">
            <a:extLst>
              <a:ext uri="{FF2B5EF4-FFF2-40B4-BE49-F238E27FC236}">
                <a16:creationId xmlns:a16="http://schemas.microsoft.com/office/drawing/2014/main" id="{07974E18-EA84-4AE2-896D-076C2F8CC435}"/>
              </a:ext>
            </a:extLst>
          </p:cNvPr>
          <p:cNvGraphicFramePr/>
          <p:nvPr>
            <p:extLst>
              <p:ext uri="{D42A27DB-BD31-4B8C-83A1-F6EECF244321}">
                <p14:modId xmlns:p14="http://schemas.microsoft.com/office/powerpoint/2010/main" val="2506452234"/>
              </p:ext>
            </p:extLst>
          </p:nvPr>
        </p:nvGraphicFramePr>
        <p:xfrm>
          <a:off x="5883276" y="545643"/>
          <a:ext cx="3451224" cy="55203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rrow: Up-Down 4">
            <a:extLst>
              <a:ext uri="{FF2B5EF4-FFF2-40B4-BE49-F238E27FC236}">
                <a16:creationId xmlns:a16="http://schemas.microsoft.com/office/drawing/2014/main" id="{B5220B2C-07F8-4D2F-9F3D-44A2B479AD56}"/>
              </a:ext>
            </a:extLst>
          </p:cNvPr>
          <p:cNvSpPr/>
          <p:nvPr/>
        </p:nvSpPr>
        <p:spPr>
          <a:xfrm>
            <a:off x="8286749" y="85725"/>
            <a:ext cx="323850" cy="40862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BE6790C-6C42-40A7-BFD9-930657EB15EE}"/>
              </a:ext>
            </a:extLst>
          </p:cNvPr>
          <p:cNvSpPr txBox="1"/>
          <p:nvPr/>
        </p:nvSpPr>
        <p:spPr>
          <a:xfrm rot="5400000">
            <a:off x="7715249" y="2160837"/>
            <a:ext cx="2286001" cy="438966"/>
          </a:xfrm>
          <a:prstGeom prst="rect">
            <a:avLst/>
          </a:prstGeom>
          <a:noFill/>
        </p:spPr>
        <p:txBody>
          <a:bodyPr wrap="square">
            <a:spAutoFit/>
          </a:bodyPr>
          <a:lstStyle/>
          <a:p>
            <a:pPr algn="l" fontAlgn="b">
              <a:lnSpc>
                <a:spcPct val="200000"/>
              </a:lnSpc>
            </a:pPr>
            <a:r>
              <a:rPr lang="en-GB" sz="1400" u="none" strike="noStrike" dirty="0">
                <a:solidFill>
                  <a:schemeClr val="bg1"/>
                </a:solidFill>
                <a:effectLst/>
              </a:rPr>
              <a:t>LCA Methodology Writing</a:t>
            </a:r>
            <a:endParaRPr lang="en-GB" sz="1400" b="0" i="0" u="none" strike="noStrike" dirty="0">
              <a:solidFill>
                <a:schemeClr val="bg1"/>
              </a:solidFill>
              <a:effectLst/>
              <a:latin typeface="Calibri" panose="020F0502020204030204" pitchFamily="34" charset="0"/>
            </a:endParaRPr>
          </a:p>
        </p:txBody>
      </p:sp>
      <p:grpSp>
        <p:nvGrpSpPr>
          <p:cNvPr id="12" name="Group 11">
            <a:extLst>
              <a:ext uri="{FF2B5EF4-FFF2-40B4-BE49-F238E27FC236}">
                <a16:creationId xmlns:a16="http://schemas.microsoft.com/office/drawing/2014/main" id="{9E90212C-3387-4E9F-B581-A0937CEF9299}"/>
              </a:ext>
            </a:extLst>
          </p:cNvPr>
          <p:cNvGrpSpPr/>
          <p:nvPr/>
        </p:nvGrpSpPr>
        <p:grpSpPr>
          <a:xfrm>
            <a:off x="6516048" y="2128836"/>
            <a:ext cx="584838" cy="3424239"/>
            <a:chOff x="6516048" y="2128836"/>
            <a:chExt cx="584838" cy="3424239"/>
          </a:xfrm>
        </p:grpSpPr>
        <p:sp>
          <p:nvSpPr>
            <p:cNvPr id="10" name="Rectangle 9">
              <a:extLst>
                <a:ext uri="{FF2B5EF4-FFF2-40B4-BE49-F238E27FC236}">
                  <a16:creationId xmlns:a16="http://schemas.microsoft.com/office/drawing/2014/main" id="{3B8FBB75-5D20-45E6-8C97-66EABB68AE12}"/>
                </a:ext>
              </a:extLst>
            </p:cNvPr>
            <p:cNvSpPr/>
            <p:nvPr/>
          </p:nvSpPr>
          <p:spPr>
            <a:xfrm>
              <a:off x="6516048" y="5400470"/>
              <a:ext cx="467134" cy="152605"/>
            </a:xfrm>
            <a:prstGeom prst="rect">
              <a:avLst/>
            </a:prstGeom>
            <a:solidFill>
              <a:schemeClr val="accent5">
                <a:lumMod val="85000"/>
              </a:schemeClr>
            </a:solidFill>
            <a:ln>
              <a:solidFill>
                <a:schemeClr val="accent5">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Bent 7">
              <a:extLst>
                <a:ext uri="{FF2B5EF4-FFF2-40B4-BE49-F238E27FC236}">
                  <a16:creationId xmlns:a16="http://schemas.microsoft.com/office/drawing/2014/main" id="{D677DEE6-3B2F-4920-A0F0-C5BC11123458}"/>
                </a:ext>
              </a:extLst>
            </p:cNvPr>
            <p:cNvSpPr/>
            <p:nvPr/>
          </p:nvSpPr>
          <p:spPr>
            <a:xfrm>
              <a:off x="6516048" y="2128836"/>
              <a:ext cx="584838" cy="3424239"/>
            </a:xfrm>
            <a:prstGeom prst="bentArrow">
              <a:avLst>
                <a:gd name="adj1" fmla="val 25000"/>
                <a:gd name="adj2" fmla="val 25000"/>
                <a:gd name="adj3" fmla="val 34772"/>
                <a:gd name="adj4" fmla="val 27464"/>
              </a:avLst>
            </a:prstGeom>
            <a:solidFill>
              <a:schemeClr val="accent5">
                <a:lumMod val="85000"/>
              </a:schemeClr>
            </a:solidFill>
            <a:ln>
              <a:solidFill>
                <a:schemeClr val="accent5">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27D3364F-BC50-4395-BB97-774D8E04FC3F}"/>
                </a:ext>
              </a:extLst>
            </p:cNvPr>
            <p:cNvSpPr/>
            <p:nvPr/>
          </p:nvSpPr>
          <p:spPr>
            <a:xfrm>
              <a:off x="6611503" y="5419725"/>
              <a:ext cx="138112" cy="118537"/>
            </a:xfrm>
            <a:prstGeom prst="rect">
              <a:avLst/>
            </a:prstGeom>
            <a:solidFill>
              <a:schemeClr val="accent5">
                <a:lumMod val="85000"/>
              </a:schemeClr>
            </a:solidFill>
            <a:ln>
              <a:solidFill>
                <a:schemeClr val="accent5">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6300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553493C-003E-419E-A17B-6FE33EAEF18B}"/>
              </a:ext>
            </a:extLst>
          </p:cNvPr>
          <p:cNvSpPr>
            <a:spLocks noGrp="1"/>
          </p:cNvSpPr>
          <p:nvPr>
            <p:ph type="body" sz="quarter" idx="13"/>
          </p:nvPr>
        </p:nvSpPr>
        <p:spPr>
          <a:xfrm>
            <a:off x="434391" y="401627"/>
            <a:ext cx="11126238" cy="719609"/>
          </a:xfrm>
        </p:spPr>
        <p:txBody>
          <a:bodyPr/>
          <a:lstStyle/>
          <a:p>
            <a:r>
              <a:rPr lang="en-IE" sz="3000" b="1" dirty="0"/>
              <a:t>Deep-dive into LCA</a:t>
            </a:r>
          </a:p>
          <a:p>
            <a:r>
              <a:rPr lang="en-IE" sz="2000" b="1" u="sng" dirty="0"/>
              <a:t>Data Collection Procedure</a:t>
            </a:r>
          </a:p>
        </p:txBody>
      </p:sp>
      <p:sp>
        <p:nvSpPr>
          <p:cNvPr id="3" name="Rectangle 1">
            <a:extLst>
              <a:ext uri="{FF2B5EF4-FFF2-40B4-BE49-F238E27FC236}">
                <a16:creationId xmlns:a16="http://schemas.microsoft.com/office/drawing/2014/main" id="{A26AB21C-913C-471F-8C1E-324E435AC942}"/>
              </a:ext>
            </a:extLst>
          </p:cNvPr>
          <p:cNvSpPr>
            <a:spLocks noChangeArrowheads="1"/>
          </p:cNvSpPr>
          <p:nvPr/>
        </p:nvSpPr>
        <p:spPr bwMode="auto">
          <a:xfrm>
            <a:off x="434391" y="1580484"/>
            <a:ext cx="546106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GB"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Information section with information regarding:</a:t>
            </a:r>
            <a:endParaRPr lang="en-GB" altLang="ja-JP" sz="1200" dirty="0"/>
          </a:p>
          <a:p>
            <a:pPr marL="628650" lvl="1" indent="-171450">
              <a:lnSpc>
                <a:spcPct val="150000"/>
              </a:lnSpc>
              <a:buFont typeface="Wingdings" panose="05000000000000000000" pitchFamily="2" charset="2"/>
              <a:buChar char="q"/>
            </a:pPr>
            <a:r>
              <a:rPr kumimoji="0" lang="en-GB"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The data provider</a:t>
            </a:r>
            <a:endParaRPr lang="en-GB" altLang="ja-JP" sz="1200" dirty="0"/>
          </a:p>
          <a:p>
            <a:pPr marL="628650" lvl="1" indent="-171450">
              <a:lnSpc>
                <a:spcPct val="150000"/>
              </a:lnSpc>
              <a:buFont typeface="Wingdings" panose="05000000000000000000" pitchFamily="2" charset="2"/>
              <a:buChar char="q"/>
            </a:pPr>
            <a:r>
              <a:rPr kumimoji="0" lang="en-GB"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The system product</a:t>
            </a:r>
          </a:p>
          <a:p>
            <a:pPr marL="628650" lvl="1" indent="-171450">
              <a:lnSpc>
                <a:spcPct val="150000"/>
              </a:lnSpc>
              <a:buFont typeface="Wingdings" panose="05000000000000000000" pitchFamily="2" charset="2"/>
              <a:buChar char="q"/>
            </a:pPr>
            <a:r>
              <a:rPr kumimoji="0" lang="en-GB"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The target product</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GB"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Change record</a:t>
            </a:r>
            <a:endParaRPr kumimoji="0" lang="en-GB" altLang="ja-JP" sz="12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GB" altLang="ja-JP" sz="1200" b="1" i="0" u="sng"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Product system diagram</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GB"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List of individual process blocks that constitutes the system product, including information concerning:</a:t>
            </a:r>
          </a:p>
          <a:p>
            <a:pPr marL="628650" lvl="1" indent="-171450">
              <a:lnSpc>
                <a:spcPct val="150000"/>
              </a:lnSpc>
              <a:buFont typeface="Wingdings" panose="05000000000000000000" pitchFamily="2" charset="2"/>
              <a:buChar char="q"/>
            </a:pPr>
            <a:r>
              <a:rPr kumimoji="0" lang="en-GB" altLang="ja-JP" sz="1200" b="1" i="0" u="sng"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Input materials and energy</a:t>
            </a:r>
          </a:p>
          <a:p>
            <a:pPr marL="628650" lvl="1" indent="-171450">
              <a:lnSpc>
                <a:spcPct val="150000"/>
              </a:lnSpc>
              <a:buFont typeface="Wingdings" panose="05000000000000000000" pitchFamily="2" charset="2"/>
              <a:buChar char="q"/>
            </a:pPr>
            <a:r>
              <a:rPr kumimoji="0" lang="en-GB" altLang="ja-JP" sz="1200" b="1" i="0" u="sng"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Output products, waste, emissions to air/soil and wastewater</a:t>
            </a:r>
          </a:p>
          <a:p>
            <a:pPr marL="628650" lvl="1" indent="-171450">
              <a:lnSpc>
                <a:spcPct val="150000"/>
              </a:lnSpc>
              <a:buFont typeface="Wingdings" panose="05000000000000000000" pitchFamily="2" charset="2"/>
              <a:buChar char="q"/>
            </a:pPr>
            <a:r>
              <a:rPr kumimoji="0" lang="en-GB"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List </a:t>
            </a:r>
            <a:r>
              <a:rPr kumimoji="0" lang="en-GB" altLang="ja-JP" sz="1200" b="1" i="0" u="sng"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of transportation steps</a:t>
            </a:r>
            <a:r>
              <a:rPr kumimoji="0" lang="en-GB" altLang="ja-JP" sz="1200" b="1" i="0"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 </a:t>
            </a:r>
            <a:r>
              <a:rPr kumimoji="0" lang="en-GB"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affecting that process</a:t>
            </a:r>
            <a:endParaRPr kumimoji="0" lang="en-GB" altLang="ja-JP" sz="12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A tab describing the final product (system product) obtained</a:t>
            </a:r>
            <a:endParaRPr kumimoji="0" lang="en-GB" altLang="ja-JP" sz="12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ja-JP" sz="1200" b="0" i="0" u="none" strike="noStrike" cap="none" normalizeH="0" baseline="0" dirty="0">
                <a:ln>
                  <a:noFill/>
                </a:ln>
                <a:solidFill>
                  <a:srgbClr val="002060"/>
                </a:solidFill>
                <a:effectLst/>
                <a:latin typeface="Arial" panose="020B0604020202020204" pitchFamily="34" charset="0"/>
                <a:ea typeface="Cambria" panose="02040503050406030204" pitchFamily="18" charset="0"/>
                <a:cs typeface="Arial" panose="020B0604020202020204" pitchFamily="34" charset="0"/>
              </a:rPr>
              <a:t>Information regarding inputs and outputs used as part of any tests linked to the product (if applicable)</a:t>
            </a:r>
            <a:endParaRPr kumimoji="0" lang="en-GB"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ja-JP"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0BA08FA3-E223-4E95-BBCE-7676A2B26F42}"/>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5856" y="637510"/>
            <a:ext cx="5163069" cy="2541694"/>
          </a:xfrm>
          <a:prstGeom prst="rect">
            <a:avLst/>
          </a:prstGeom>
          <a:noFill/>
        </p:spPr>
      </p:pic>
      <p:pic>
        <p:nvPicPr>
          <p:cNvPr id="10" name="Picture 9">
            <a:extLst>
              <a:ext uri="{FF2B5EF4-FFF2-40B4-BE49-F238E27FC236}">
                <a16:creationId xmlns:a16="http://schemas.microsoft.com/office/drawing/2014/main" id="{8D1FFCA7-B329-44C2-B893-9437134DD260}"/>
              </a:ext>
            </a:extLst>
          </p:cNvPr>
          <p:cNvPicPr>
            <a:picLocks noChangeAspect="1"/>
          </p:cNvPicPr>
          <p:nvPr/>
        </p:nvPicPr>
        <p:blipFill>
          <a:blip r:embed="rId4"/>
          <a:stretch>
            <a:fillRect/>
          </a:stretch>
        </p:blipFill>
        <p:spPr>
          <a:xfrm>
            <a:off x="5997510" y="3394600"/>
            <a:ext cx="5886002" cy="2135800"/>
          </a:xfrm>
          <a:prstGeom prst="rect">
            <a:avLst/>
          </a:prstGeom>
        </p:spPr>
      </p:pic>
    </p:spTree>
    <p:extLst>
      <p:ext uri="{BB962C8B-B14F-4D97-AF65-F5344CB8AC3E}">
        <p14:creationId xmlns:p14="http://schemas.microsoft.com/office/powerpoint/2010/main" val="325561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553493C-003E-419E-A17B-6FE33EAEF18B}"/>
              </a:ext>
            </a:extLst>
          </p:cNvPr>
          <p:cNvSpPr>
            <a:spLocks noGrp="1"/>
          </p:cNvSpPr>
          <p:nvPr>
            <p:ph type="body" sz="quarter" idx="13"/>
          </p:nvPr>
        </p:nvSpPr>
        <p:spPr>
          <a:xfrm>
            <a:off x="434391" y="401628"/>
            <a:ext cx="11126238" cy="584000"/>
          </a:xfrm>
        </p:spPr>
        <p:txBody>
          <a:bodyPr/>
          <a:lstStyle/>
          <a:p>
            <a:r>
              <a:rPr lang="en-IE" sz="3000" b="1" dirty="0"/>
              <a:t>Deep-dive into LCA</a:t>
            </a:r>
            <a:endParaRPr lang="en-IE" sz="2000" b="1" dirty="0"/>
          </a:p>
          <a:p>
            <a:r>
              <a:rPr lang="en-IE" sz="2000" b="1" u="sng" dirty="0"/>
              <a:t>Assumptions Guidance</a:t>
            </a:r>
          </a:p>
        </p:txBody>
      </p:sp>
      <p:pic>
        <p:nvPicPr>
          <p:cNvPr id="12" name="Picture 11">
            <a:extLst>
              <a:ext uri="{FF2B5EF4-FFF2-40B4-BE49-F238E27FC236}">
                <a16:creationId xmlns:a16="http://schemas.microsoft.com/office/drawing/2014/main" id="{126AD305-53BF-44BB-A767-A95F80B68380}"/>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6960" y="859367"/>
            <a:ext cx="5670615" cy="5053133"/>
          </a:xfrm>
          <a:prstGeom prst="rect">
            <a:avLst/>
          </a:prstGeom>
          <a:noFill/>
        </p:spPr>
      </p:pic>
      <p:sp>
        <p:nvSpPr>
          <p:cNvPr id="8" name="TextBox 7">
            <a:extLst>
              <a:ext uri="{FF2B5EF4-FFF2-40B4-BE49-F238E27FC236}">
                <a16:creationId xmlns:a16="http://schemas.microsoft.com/office/drawing/2014/main" id="{060B25AA-C2E1-40FF-B2A7-FAE82AD695E6}"/>
              </a:ext>
            </a:extLst>
          </p:cNvPr>
          <p:cNvSpPr txBox="1"/>
          <p:nvPr/>
        </p:nvSpPr>
        <p:spPr>
          <a:xfrm>
            <a:off x="605841" y="1667275"/>
            <a:ext cx="4480509" cy="2104872"/>
          </a:xfrm>
          <a:prstGeom prst="rect">
            <a:avLst/>
          </a:prstGeom>
          <a:noFill/>
        </p:spPr>
        <p:txBody>
          <a:bodyPr wrap="square">
            <a:spAutoFit/>
          </a:bodyPr>
          <a:lstStyle/>
          <a:p>
            <a:pPr marL="171450" indent="-171450" algn="just">
              <a:lnSpc>
                <a:spcPct val="150000"/>
              </a:lnSpc>
              <a:spcAft>
                <a:spcPts val="600"/>
              </a:spcAft>
              <a:buFont typeface="Wingdings" panose="05000000000000000000" pitchFamily="2" charset="2"/>
              <a:buChar char="v"/>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How do we collect data on a product level?</a:t>
            </a:r>
          </a:p>
          <a:p>
            <a:pPr marL="171450" indent="-171450" algn="just">
              <a:lnSpc>
                <a:spcPct val="150000"/>
              </a:lnSpc>
              <a:spcAft>
                <a:spcPts val="600"/>
              </a:spcAft>
              <a:buFont typeface="Wingdings" panose="05000000000000000000" pitchFamily="2" charset="2"/>
              <a:buChar char="v"/>
            </a:pP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What kind of data is considered accepted for LCA?</a:t>
            </a:r>
          </a:p>
          <a:p>
            <a:pPr marL="171450" indent="-171450" algn="just">
              <a:lnSpc>
                <a:spcPct val="150000"/>
              </a:lnSpc>
              <a:spcAft>
                <a:spcPts val="600"/>
              </a:spcAft>
              <a:buFont typeface="Wingdings" panose="05000000000000000000" pitchFamily="2" charset="2"/>
              <a:buChar char="v"/>
            </a:pP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Where to get these data from?</a:t>
            </a:r>
          </a:p>
          <a:p>
            <a:pPr marL="171450" indent="-171450" algn="just">
              <a:lnSpc>
                <a:spcPct val="150000"/>
              </a:lnSpc>
              <a:spcAft>
                <a:spcPts val="600"/>
              </a:spcAft>
              <a:buFont typeface="Wingdings" panose="05000000000000000000" pitchFamily="2" charset="2"/>
              <a:buChar char="v"/>
            </a:pP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What if data on specific processes are not available?</a:t>
            </a:r>
          </a:p>
          <a:p>
            <a:pPr marL="171450" indent="-171450" algn="just">
              <a:lnSpc>
                <a:spcPct val="150000"/>
              </a:lnSpc>
              <a:spcAft>
                <a:spcPts val="600"/>
              </a:spcAft>
              <a:buFont typeface="Wingdings" panose="05000000000000000000" pitchFamily="2" charset="2"/>
              <a:buChar char="v"/>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How do we go from Data Collection to an LCI?</a:t>
            </a:r>
            <a:endParaRPr lang="en-GB" sz="1200" dirty="0">
              <a:solidFill>
                <a:srgbClr val="25225C"/>
              </a:solidFill>
              <a:latin typeface="Arial" panose="020B0604020202020204" pitchFamily="34" charset="0"/>
              <a:ea typeface="Cambria" panose="02040503050406030204" pitchFamily="18" charset="0"/>
              <a:cs typeface="Calibri" panose="020F0502020204030204" pitchFamily="34" charset="0"/>
            </a:endParaRPr>
          </a:p>
          <a:p>
            <a:pPr marL="171450" indent="-171450" algn="just">
              <a:lnSpc>
                <a:spcPct val="150000"/>
              </a:lnSpc>
              <a:spcAft>
                <a:spcPts val="600"/>
              </a:spcAft>
              <a:buFont typeface="Wingdings" panose="05000000000000000000" pitchFamily="2" charset="2"/>
              <a:buChar char="v"/>
            </a:pPr>
            <a:r>
              <a:rPr lang="en-GB" sz="1200" dirty="0">
                <a:solidFill>
                  <a:srgbClr val="25225C"/>
                </a:solidFill>
                <a:effectLst/>
                <a:latin typeface="Arial" panose="020B0604020202020204" pitchFamily="34" charset="0"/>
                <a:ea typeface="Cambria" panose="02040503050406030204" pitchFamily="18" charset="0"/>
                <a:cs typeface="Calibri" panose="020F0502020204030204" pitchFamily="34" charset="0"/>
              </a:rPr>
              <a:t>How is data </a:t>
            </a:r>
            <a:r>
              <a:rPr lang="en-GB" sz="1200" dirty="0">
                <a:solidFill>
                  <a:srgbClr val="25225C"/>
                </a:solidFill>
                <a:latin typeface="Arial" panose="020B0604020202020204" pitchFamily="34" charset="0"/>
                <a:ea typeface="Cambria" panose="02040503050406030204" pitchFamily="18" charset="0"/>
                <a:cs typeface="Calibri" panose="020F0502020204030204" pitchFamily="34" charset="0"/>
              </a:rPr>
              <a:t>treated to compose the LCA Model?</a:t>
            </a:r>
            <a:endPar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39410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FE9241-2929-4076-A543-1229E28D6D48}"/>
              </a:ext>
            </a:extLst>
          </p:cNvPr>
          <p:cNvSpPr/>
          <p:nvPr/>
        </p:nvSpPr>
        <p:spPr>
          <a:xfrm>
            <a:off x="8220075" y="5524500"/>
            <a:ext cx="3962400" cy="1240236"/>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Text Placeholder 1">
            <a:extLst>
              <a:ext uri="{FF2B5EF4-FFF2-40B4-BE49-F238E27FC236}">
                <a16:creationId xmlns:a16="http://schemas.microsoft.com/office/drawing/2014/main" id="{A553493C-003E-419E-A17B-6FE33EAEF18B}"/>
              </a:ext>
            </a:extLst>
          </p:cNvPr>
          <p:cNvSpPr>
            <a:spLocks noGrp="1"/>
          </p:cNvSpPr>
          <p:nvPr>
            <p:ph type="body" sz="quarter" idx="13"/>
          </p:nvPr>
        </p:nvSpPr>
        <p:spPr>
          <a:xfrm>
            <a:off x="434391" y="401628"/>
            <a:ext cx="11126238" cy="584000"/>
          </a:xfrm>
        </p:spPr>
        <p:txBody>
          <a:bodyPr/>
          <a:lstStyle/>
          <a:p>
            <a:r>
              <a:rPr lang="en-IE" sz="3000" b="1" dirty="0"/>
              <a:t>Deep-dive into LCA</a:t>
            </a:r>
            <a:endParaRPr lang="en-IE" sz="2000" b="1" dirty="0"/>
          </a:p>
          <a:p>
            <a:r>
              <a:rPr lang="en-IE" sz="2000" b="1" u="sng" dirty="0"/>
              <a:t>Assumptions Guidance</a:t>
            </a:r>
          </a:p>
        </p:txBody>
      </p:sp>
      <p:sp>
        <p:nvSpPr>
          <p:cNvPr id="9" name="TextBox 8">
            <a:extLst>
              <a:ext uri="{FF2B5EF4-FFF2-40B4-BE49-F238E27FC236}">
                <a16:creationId xmlns:a16="http://schemas.microsoft.com/office/drawing/2014/main" id="{DD58ED2D-F5C3-4925-BD05-460BD430AC81}"/>
              </a:ext>
            </a:extLst>
          </p:cNvPr>
          <p:cNvSpPr txBox="1"/>
          <p:nvPr/>
        </p:nvSpPr>
        <p:spPr>
          <a:xfrm>
            <a:off x="5271084" y="401628"/>
            <a:ext cx="6096000" cy="2308324"/>
          </a:xfrm>
          <a:prstGeom prst="rect">
            <a:avLst/>
          </a:prstGeom>
          <a:noFill/>
        </p:spPr>
        <p:txBody>
          <a:bodyPr wrap="square">
            <a:spAutoFit/>
          </a:bodyPr>
          <a:lstStyle/>
          <a:p>
            <a:pPr marL="228600" indent="-228600">
              <a:lnSpc>
                <a:spcPct val="150000"/>
              </a:lnSpc>
              <a:buFont typeface="+mj-lt"/>
              <a:buAutoNum type="arabicPeriod"/>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Overall Assumptions</a:t>
            </a:r>
          </a:p>
          <a:p>
            <a:pPr marL="228600" indent="-228600">
              <a:lnSpc>
                <a:spcPct val="150000"/>
              </a:lnSpc>
              <a:buFont typeface="+mj-lt"/>
              <a:buAutoNum type="arabicPeriod"/>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Material use and acquisition</a:t>
            </a:r>
          </a:p>
          <a:p>
            <a:pPr marL="228600" indent="-228600">
              <a:lnSpc>
                <a:spcPct val="150000"/>
              </a:lnSpc>
              <a:buFont typeface="+mj-lt"/>
              <a:buAutoNum type="arabicPeriod"/>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Transportation</a:t>
            </a:r>
          </a:p>
          <a:p>
            <a:pPr marL="228600" indent="-228600">
              <a:lnSpc>
                <a:spcPct val="150000"/>
              </a:lnSpc>
              <a:buFont typeface="+mj-lt"/>
              <a:buAutoNum type="arabicPeriod"/>
            </a:pPr>
            <a:r>
              <a:rPr lang="en-GB" sz="1200" b="1" dirty="0">
                <a:solidFill>
                  <a:srgbClr val="002060"/>
                </a:solidFill>
                <a:latin typeface="Arial" panose="020B0604020202020204" pitchFamily="34" charset="0"/>
                <a:ea typeface="Cambria" panose="02040503050406030204" pitchFamily="18" charset="0"/>
                <a:cs typeface="Calibri" panose="020F0502020204030204" pitchFamily="34" charset="0"/>
              </a:rPr>
              <a:t>Manufacturing inputs – auxiliaries, testing, energy and water consumption</a:t>
            </a:r>
          </a:p>
          <a:p>
            <a:pPr marL="228600" indent="-228600">
              <a:lnSpc>
                <a:spcPct val="150000"/>
              </a:lnSpc>
              <a:buFont typeface="+mj-lt"/>
              <a:buAutoNum type="arabicPeriod"/>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Manufacturing outputs – waste and emissions</a:t>
            </a:r>
            <a:endPar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endParaRPr>
          </a:p>
          <a:p>
            <a:pPr marL="228600" indent="-228600">
              <a:lnSpc>
                <a:spcPct val="150000"/>
              </a:lnSpc>
              <a:buFont typeface="+mj-lt"/>
              <a:buAutoNum type="arabicPeriod"/>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Use and End of Life</a:t>
            </a:r>
          </a:p>
          <a:p>
            <a:endParaRPr lang="en-GB" sz="1200" b="1" dirty="0">
              <a:solidFill>
                <a:srgbClr val="002060"/>
              </a:solidFill>
              <a:latin typeface="Arial" panose="020B0604020202020204" pitchFamily="34" charset="0"/>
              <a:ea typeface="Cambria" panose="02040503050406030204" pitchFamily="18" charset="0"/>
              <a:cs typeface="Calibri" panose="020F0502020204030204" pitchFamily="34" charset="0"/>
            </a:endParaRPr>
          </a:p>
          <a:p>
            <a:r>
              <a:rPr lang="en-GB" sz="1200" b="1" i="1" dirty="0">
                <a:solidFill>
                  <a:srgbClr val="002060"/>
                </a:solidFill>
                <a:latin typeface="Arial" panose="020B0604020202020204" pitchFamily="34" charset="0"/>
                <a:ea typeface="Cambria" panose="02040503050406030204" pitchFamily="18" charset="0"/>
                <a:cs typeface="Calibri" panose="020F0502020204030204" pitchFamily="34" charset="0"/>
              </a:rPr>
              <a:t>Supporting material:</a:t>
            </a:r>
            <a:r>
              <a:rPr lang="en-GB" sz="1200" i="1" dirty="0">
                <a:solidFill>
                  <a:srgbClr val="002060"/>
                </a:solidFill>
                <a:latin typeface="Arial" panose="020B0604020202020204" pitchFamily="34" charset="0"/>
                <a:ea typeface="Cambria" panose="02040503050406030204" pitchFamily="18" charset="0"/>
                <a:cs typeface="Calibri" panose="020F0502020204030204" pitchFamily="34" charset="0"/>
              </a:rPr>
              <a:t> ISO14040-44, GHG Protocol Scope 3, GHGP Product-level LCA, PEFCR Aircraft</a:t>
            </a:r>
          </a:p>
        </p:txBody>
      </p:sp>
      <p:sp>
        <p:nvSpPr>
          <p:cNvPr id="11" name="TextBox 10">
            <a:extLst>
              <a:ext uri="{FF2B5EF4-FFF2-40B4-BE49-F238E27FC236}">
                <a16:creationId xmlns:a16="http://schemas.microsoft.com/office/drawing/2014/main" id="{6ED7DBCC-0C7B-49DB-9613-00A055BA9D5B}"/>
              </a:ext>
            </a:extLst>
          </p:cNvPr>
          <p:cNvSpPr txBox="1"/>
          <p:nvPr/>
        </p:nvSpPr>
        <p:spPr>
          <a:xfrm>
            <a:off x="5271084" y="3857591"/>
            <a:ext cx="6667500" cy="2092881"/>
          </a:xfrm>
          <a:prstGeom prst="rect">
            <a:avLst/>
          </a:prstGeom>
          <a:noFill/>
        </p:spPr>
        <p:txBody>
          <a:bodyPr wrap="square">
            <a:spAutoFit/>
          </a:bodyPr>
          <a:lstStyle/>
          <a:p>
            <a:pPr marL="342900" lvl="0" indent="-342900" algn="just">
              <a:spcAft>
                <a:spcPts val="600"/>
              </a:spcAft>
              <a:buFont typeface="Arial" panose="020B0604020202020204" pitchFamily="34" charset="0"/>
              <a:buChar char="-"/>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For thermal energy and electricity consumption: energy format (kcal, MJ or kWh) can be calculated through equations based on the time a material spends on a furnace/machinery, the specific temperature or voltage used by the furnace/machinery in order to function, and other relevant parameters to fulfil calorific/electric equations;</a:t>
            </a:r>
            <a:endParaRPr lang="en-GB" sz="1200" dirty="0">
              <a:solidFill>
                <a:srgbClr val="25225C"/>
              </a:solidFill>
              <a:effectLst/>
              <a:latin typeface="Arial" panose="020B0604020202020204" pitchFamily="34" charset="0"/>
              <a:ea typeface="Cambria" panose="02040503050406030204" pitchFamily="18" charset="0"/>
              <a:cs typeface="Calibri" panose="020F0502020204030204" pitchFamily="34" charset="0"/>
            </a:endParaRPr>
          </a:p>
          <a:p>
            <a:pPr marL="342900" lvl="0" indent="-342900" algn="just">
              <a:spcAft>
                <a:spcPts val="600"/>
              </a:spcAft>
              <a:buFont typeface="Arial" panose="020B0604020202020204" pitchFamily="34" charset="0"/>
              <a:buChar char="-"/>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For water, thermal energy and electricity consumption: energy, weight and volume formats can use allocation if a consumption range of 12 months is available and can be associated to the number of parts produced (physical allocation) or the mass of materials produced (mass allocation). The data used should not be older than 2 years;</a:t>
            </a:r>
            <a:endParaRPr lang="en-GB" sz="1200" dirty="0">
              <a:solidFill>
                <a:srgbClr val="25225C"/>
              </a:solidFill>
              <a:effectLst/>
              <a:latin typeface="Arial" panose="020B0604020202020204" pitchFamily="34" charset="0"/>
              <a:ea typeface="Cambria" panose="02040503050406030204" pitchFamily="18" charset="0"/>
              <a:cs typeface="Calibri" panose="020F0502020204030204" pitchFamily="34" charset="0"/>
            </a:endParaRPr>
          </a:p>
          <a:p>
            <a:pPr marL="342900" lvl="0" indent="-342900" algn="just">
              <a:spcAft>
                <a:spcPts val="600"/>
              </a:spcAft>
              <a:buFont typeface="Arial" panose="020B0604020202020204" pitchFamily="34" charset="0"/>
              <a:buChar char="-"/>
            </a:pP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If none of the methods above can be applied, a similar process in Ecoinvent database can be selected to represent the manufacturing process</a:t>
            </a:r>
            <a:endParaRPr lang="en-GB" sz="1200" dirty="0">
              <a:solidFill>
                <a:srgbClr val="25225C"/>
              </a:solidFill>
              <a:effectLst/>
              <a:latin typeface="Arial" panose="020B0604020202020204" pitchFamily="34"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4D197629-28D1-4395-9378-7194497BDCB0}"/>
              </a:ext>
            </a:extLst>
          </p:cNvPr>
          <p:cNvPicPr/>
          <p:nvPr/>
        </p:nvPicPr>
        <p:blipFill rotWithShape="1">
          <a:blip r:embed="rId3" cstate="email">
            <a:extLst>
              <a:ext uri="{28A0092B-C50C-407E-A947-70E740481C1C}">
                <a14:useLocalDpi xmlns:a14="http://schemas.microsoft.com/office/drawing/2010/main" val="0"/>
              </a:ext>
            </a:extLst>
          </a:blip>
          <a:srcRect l="12709" r="12591"/>
          <a:stretch/>
        </p:blipFill>
        <p:spPr bwMode="auto">
          <a:xfrm>
            <a:off x="434391" y="1422082"/>
            <a:ext cx="4400550" cy="3180102"/>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7C304270-5181-43BE-B38F-ECF04C293738}"/>
              </a:ext>
            </a:extLst>
          </p:cNvPr>
          <p:cNvSpPr txBox="1"/>
          <p:nvPr/>
        </p:nvSpPr>
        <p:spPr>
          <a:xfrm>
            <a:off x="434391" y="4768510"/>
            <a:ext cx="4051884" cy="1166153"/>
          </a:xfrm>
          <a:prstGeom prst="rect">
            <a:avLst/>
          </a:prstGeom>
          <a:noFill/>
        </p:spPr>
        <p:txBody>
          <a:bodyPr wrap="square">
            <a:spAutoFit/>
          </a:bodyPr>
          <a:lstStyle/>
          <a:p>
            <a:pPr>
              <a:lnSpc>
                <a:spcPct val="150000"/>
              </a:lnSpc>
            </a:pPr>
            <a:r>
              <a:rPr lang="en-GB" sz="1200" b="1" dirty="0">
                <a:solidFill>
                  <a:srgbClr val="002060"/>
                </a:solidFill>
                <a:latin typeface="Arial" panose="020B0604020202020204" pitchFamily="34" charset="0"/>
                <a:ea typeface="Cambria" panose="02040503050406030204" pitchFamily="18" charset="0"/>
                <a:cs typeface="Calibri" panose="020F0502020204030204" pitchFamily="34" charset="0"/>
              </a:rPr>
              <a:t>Hybrid:</a:t>
            </a:r>
          </a:p>
          <a:p>
            <a:pPr>
              <a:lnSpc>
                <a:spcPct val="150000"/>
              </a:lnSpc>
            </a:pP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 Activity data (quantities)</a:t>
            </a:r>
          </a:p>
          <a:p>
            <a:pPr>
              <a:lnSpc>
                <a:spcPct val="150000"/>
              </a:lnSpc>
            </a:pP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 Description of process + Ecoinvent matching process</a:t>
            </a:r>
          </a:p>
          <a:p>
            <a:pPr>
              <a:lnSpc>
                <a:spcPct val="150000"/>
              </a:lnSpc>
            </a:pP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 Proxy?</a:t>
            </a:r>
          </a:p>
        </p:txBody>
      </p:sp>
      <p:pic>
        <p:nvPicPr>
          <p:cNvPr id="17" name="Picture 16">
            <a:extLst>
              <a:ext uri="{FF2B5EF4-FFF2-40B4-BE49-F238E27FC236}">
                <a16:creationId xmlns:a16="http://schemas.microsoft.com/office/drawing/2014/main" id="{330A7F1F-C4AE-49A7-87EA-08AB106DCD43}"/>
              </a:ext>
            </a:extLst>
          </p:cNvPr>
          <p:cNvPicPr>
            <a:picLocks noChangeAspect="1"/>
          </p:cNvPicPr>
          <p:nvPr/>
        </p:nvPicPr>
        <p:blipFill>
          <a:blip r:embed="rId4"/>
          <a:stretch>
            <a:fillRect/>
          </a:stretch>
        </p:blipFill>
        <p:spPr>
          <a:xfrm>
            <a:off x="5602435" y="3280850"/>
            <a:ext cx="543950" cy="548166"/>
          </a:xfrm>
          <a:prstGeom prst="rect">
            <a:avLst/>
          </a:prstGeom>
        </p:spPr>
      </p:pic>
      <p:sp>
        <p:nvSpPr>
          <p:cNvPr id="19" name="TextBox 18">
            <a:extLst>
              <a:ext uri="{FF2B5EF4-FFF2-40B4-BE49-F238E27FC236}">
                <a16:creationId xmlns:a16="http://schemas.microsoft.com/office/drawing/2014/main" id="{42D40F34-14D6-4C7E-B7C1-4B8FD9F451F9}"/>
              </a:ext>
            </a:extLst>
          </p:cNvPr>
          <p:cNvSpPr txBox="1"/>
          <p:nvPr/>
        </p:nvSpPr>
        <p:spPr>
          <a:xfrm>
            <a:off x="6096000" y="3287100"/>
            <a:ext cx="5661609" cy="461665"/>
          </a:xfrm>
          <a:prstGeom prst="rect">
            <a:avLst/>
          </a:prstGeom>
          <a:noFill/>
        </p:spPr>
        <p:txBody>
          <a:bodyPr wrap="square">
            <a:spAutoFit/>
          </a:bodyPr>
          <a:lstStyle/>
          <a:p>
            <a:r>
              <a:rPr lang="en-GB" sz="1200" b="1" dirty="0">
                <a:solidFill>
                  <a:srgbClr val="002060"/>
                </a:solidFill>
                <a:effectLst/>
                <a:latin typeface="Arial" panose="020B0604020202020204" pitchFamily="34" charset="0"/>
                <a:ea typeface="Cambria" panose="02040503050406030204" pitchFamily="18" charset="0"/>
                <a:cs typeface="Calibri" panose="020F0502020204030204" pitchFamily="34" charset="0"/>
              </a:rPr>
              <a:t>Manufacturing inputs: </a:t>
            </a: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If direct measurement is not possible, t</a:t>
            </a:r>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he accepted formats for calculation in this study are the following:</a:t>
            </a:r>
            <a:endParaRPr lang="en-GB" sz="1200" dirty="0"/>
          </a:p>
        </p:txBody>
      </p:sp>
      <p:sp>
        <p:nvSpPr>
          <p:cNvPr id="21" name="TextBox 20">
            <a:extLst>
              <a:ext uri="{FF2B5EF4-FFF2-40B4-BE49-F238E27FC236}">
                <a16:creationId xmlns:a16="http://schemas.microsoft.com/office/drawing/2014/main" id="{75832CE6-DA79-4143-B100-AB928B1D725F}"/>
              </a:ext>
            </a:extLst>
          </p:cNvPr>
          <p:cNvSpPr txBox="1"/>
          <p:nvPr/>
        </p:nvSpPr>
        <p:spPr>
          <a:xfrm>
            <a:off x="5271084" y="5971334"/>
            <a:ext cx="6667500" cy="461665"/>
          </a:xfrm>
          <a:prstGeom prst="rect">
            <a:avLst/>
          </a:prstGeom>
          <a:solidFill>
            <a:schemeClr val="accent5"/>
          </a:solidFill>
        </p:spPr>
        <p:txBody>
          <a:bodyPr wrap="square">
            <a:spAutoFit/>
          </a:bodyPr>
          <a:lstStyle/>
          <a:p>
            <a:r>
              <a:rPr lang="en-GB" sz="1200" dirty="0">
                <a:solidFill>
                  <a:srgbClr val="002060"/>
                </a:solidFill>
                <a:effectLst/>
                <a:latin typeface="Arial" panose="020B0604020202020204" pitchFamily="34" charset="0"/>
                <a:ea typeface="Cambria" panose="02040503050406030204" pitchFamily="18" charset="0"/>
                <a:cs typeface="Calibri" panose="020F0502020204030204" pitchFamily="34" charset="0"/>
              </a:rPr>
              <a:t>Different f</a:t>
            </a: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ormats affect the </a:t>
            </a:r>
            <a:r>
              <a:rPr lang="en-GB" sz="1200" b="1" dirty="0">
                <a:solidFill>
                  <a:srgbClr val="002060"/>
                </a:solidFill>
                <a:latin typeface="Arial" panose="020B0604020202020204" pitchFamily="34" charset="0"/>
                <a:ea typeface="Cambria" panose="02040503050406030204" pitchFamily="18" charset="0"/>
                <a:cs typeface="Calibri" panose="020F0502020204030204" pitchFamily="34" charset="0"/>
              </a:rPr>
              <a:t>data quality</a:t>
            </a:r>
            <a:r>
              <a:rPr lang="en-GB" sz="1200" dirty="0">
                <a:solidFill>
                  <a:srgbClr val="002060"/>
                </a:solidFill>
                <a:latin typeface="Arial" panose="020B0604020202020204" pitchFamily="34" charset="0"/>
                <a:ea typeface="Cambria" panose="02040503050406030204" pitchFamily="18" charset="0"/>
                <a:cs typeface="Calibri" panose="020F0502020204030204" pitchFamily="34" charset="0"/>
              </a:rPr>
              <a:t> related to each input, which will contribute to lower or higher DQR.</a:t>
            </a:r>
            <a:endParaRPr lang="en-GB" sz="1200" dirty="0"/>
          </a:p>
        </p:txBody>
      </p:sp>
    </p:spTree>
    <p:extLst>
      <p:ext uri="{BB962C8B-B14F-4D97-AF65-F5344CB8AC3E}">
        <p14:creationId xmlns:p14="http://schemas.microsoft.com/office/powerpoint/2010/main" val="44680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553493C-003E-419E-A17B-6FE33EAEF18B}"/>
              </a:ext>
            </a:extLst>
          </p:cNvPr>
          <p:cNvSpPr>
            <a:spLocks noGrp="1"/>
          </p:cNvSpPr>
          <p:nvPr>
            <p:ph type="body" sz="quarter" idx="13"/>
          </p:nvPr>
        </p:nvSpPr>
        <p:spPr>
          <a:xfrm>
            <a:off x="434391" y="401627"/>
            <a:ext cx="11126238" cy="769947"/>
          </a:xfrm>
        </p:spPr>
        <p:txBody>
          <a:bodyPr/>
          <a:lstStyle/>
          <a:p>
            <a:r>
              <a:rPr lang="en-IE" sz="3000" b="1" dirty="0"/>
              <a:t>Deep-dive into LCA</a:t>
            </a:r>
            <a:endParaRPr lang="en-IE" sz="2000" b="1" dirty="0"/>
          </a:p>
          <a:p>
            <a:r>
              <a:rPr lang="en-IE" sz="2000" b="1" dirty="0"/>
              <a:t>Uncertainty and Scalability – Case Study D.1.5</a:t>
            </a:r>
          </a:p>
        </p:txBody>
      </p:sp>
      <p:pic>
        <p:nvPicPr>
          <p:cNvPr id="3" name="Picture 2">
            <a:extLst>
              <a:ext uri="{FF2B5EF4-FFF2-40B4-BE49-F238E27FC236}">
                <a16:creationId xmlns:a16="http://schemas.microsoft.com/office/drawing/2014/main" id="{950FFE19-1411-4BBC-85F0-7BF3976A10D1}"/>
              </a:ext>
            </a:extLst>
          </p:cNvPr>
          <p:cNvPicPr/>
          <p:nvPr/>
        </p:nvPicPr>
        <p:blipFill>
          <a:blip r:embed="rId3"/>
          <a:stretch>
            <a:fillRect/>
          </a:stretch>
        </p:blipFill>
        <p:spPr>
          <a:xfrm>
            <a:off x="1945322" y="1545058"/>
            <a:ext cx="6685900" cy="5084342"/>
          </a:xfrm>
          <a:prstGeom prst="rect">
            <a:avLst/>
          </a:prstGeom>
        </p:spPr>
      </p:pic>
      <p:sp>
        <p:nvSpPr>
          <p:cNvPr id="5" name="TextBox 4">
            <a:extLst>
              <a:ext uri="{FF2B5EF4-FFF2-40B4-BE49-F238E27FC236}">
                <a16:creationId xmlns:a16="http://schemas.microsoft.com/office/drawing/2014/main" id="{53D66242-4533-45A3-979B-198FE169B017}"/>
              </a:ext>
            </a:extLst>
          </p:cNvPr>
          <p:cNvSpPr txBox="1"/>
          <p:nvPr/>
        </p:nvSpPr>
        <p:spPr>
          <a:xfrm>
            <a:off x="2114550" y="1333828"/>
            <a:ext cx="2819400" cy="261610"/>
          </a:xfrm>
          <a:prstGeom prst="rect">
            <a:avLst/>
          </a:prstGeom>
          <a:noFill/>
        </p:spPr>
        <p:txBody>
          <a:bodyPr wrap="square">
            <a:spAutoFit/>
          </a:bodyPr>
          <a:lstStyle/>
          <a:p>
            <a:r>
              <a:rPr lang="en-GB" sz="1050" i="1" dirty="0">
                <a:solidFill>
                  <a:srgbClr val="25225C"/>
                </a:solidFill>
                <a:effectLst/>
                <a:latin typeface="Arial" panose="020B0604020202020204" pitchFamily="34" charset="0"/>
                <a:ea typeface="Cambria" panose="02040503050406030204" pitchFamily="18" charset="0"/>
                <a:cs typeface="Calibri" panose="020F0502020204030204" pitchFamily="34" charset="0"/>
              </a:rPr>
              <a:t>(Thonemann, Schulte, &amp; Maga, 2020)</a:t>
            </a:r>
            <a:endParaRPr lang="en-GB" sz="1050" i="1" dirty="0"/>
          </a:p>
        </p:txBody>
      </p:sp>
      <p:pic>
        <p:nvPicPr>
          <p:cNvPr id="8" name="Picture 7">
            <a:extLst>
              <a:ext uri="{FF2B5EF4-FFF2-40B4-BE49-F238E27FC236}">
                <a16:creationId xmlns:a16="http://schemas.microsoft.com/office/drawing/2014/main" id="{134FC177-D1FB-468D-A293-64E6CFDB94D5}"/>
              </a:ext>
            </a:extLst>
          </p:cNvPr>
          <p:cNvPicPr>
            <a:picLocks noChangeAspect="1"/>
          </p:cNvPicPr>
          <p:nvPr/>
        </p:nvPicPr>
        <p:blipFill>
          <a:blip r:embed="rId4"/>
          <a:stretch>
            <a:fillRect/>
          </a:stretch>
        </p:blipFill>
        <p:spPr>
          <a:xfrm>
            <a:off x="434391" y="1595438"/>
            <a:ext cx="1247949" cy="1419423"/>
          </a:xfrm>
          <a:prstGeom prst="rect">
            <a:avLst/>
          </a:prstGeom>
        </p:spPr>
      </p:pic>
    </p:spTree>
    <p:extLst>
      <p:ext uri="{BB962C8B-B14F-4D97-AF65-F5344CB8AC3E}">
        <p14:creationId xmlns:p14="http://schemas.microsoft.com/office/powerpoint/2010/main" val="202895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553493C-003E-419E-A17B-6FE33EAEF18B}"/>
              </a:ext>
            </a:extLst>
          </p:cNvPr>
          <p:cNvSpPr>
            <a:spLocks noGrp="1"/>
          </p:cNvSpPr>
          <p:nvPr>
            <p:ph type="body" sz="quarter" idx="13"/>
          </p:nvPr>
        </p:nvSpPr>
        <p:spPr>
          <a:xfrm>
            <a:off x="434391" y="401627"/>
            <a:ext cx="11126238" cy="769947"/>
          </a:xfrm>
        </p:spPr>
        <p:txBody>
          <a:bodyPr/>
          <a:lstStyle/>
          <a:p>
            <a:r>
              <a:rPr lang="en-IE" sz="3000" b="1" dirty="0"/>
              <a:t>Deep-dive into LCA</a:t>
            </a:r>
            <a:endParaRPr lang="en-IE" sz="2000" b="1" dirty="0"/>
          </a:p>
          <a:p>
            <a:r>
              <a:rPr lang="en-IE" sz="2000" b="1" dirty="0"/>
              <a:t>Case Study D.1.5 – Preliminary Results</a:t>
            </a:r>
          </a:p>
        </p:txBody>
      </p:sp>
      <p:pic>
        <p:nvPicPr>
          <p:cNvPr id="7" name="Picture 6">
            <a:extLst>
              <a:ext uri="{FF2B5EF4-FFF2-40B4-BE49-F238E27FC236}">
                <a16:creationId xmlns:a16="http://schemas.microsoft.com/office/drawing/2014/main" id="{72872F58-C934-4A07-A5CE-00B4B1B4A3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60"/>
          <a:stretch/>
        </p:blipFill>
        <p:spPr bwMode="auto">
          <a:xfrm>
            <a:off x="542925" y="3080613"/>
            <a:ext cx="3267177" cy="3015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08A2E0FC-E948-40EC-AA5E-AD39634B53BF}"/>
              </a:ext>
            </a:extLst>
          </p:cNvPr>
          <p:cNvGraphicFramePr>
            <a:graphicFrameLocks noGrp="1"/>
          </p:cNvGraphicFramePr>
          <p:nvPr>
            <p:extLst>
              <p:ext uri="{D42A27DB-BD31-4B8C-83A1-F6EECF244321}">
                <p14:modId xmlns:p14="http://schemas.microsoft.com/office/powerpoint/2010/main" val="1221427918"/>
              </p:ext>
            </p:extLst>
          </p:nvPr>
        </p:nvGraphicFramePr>
        <p:xfrm>
          <a:off x="542925" y="1482214"/>
          <a:ext cx="10782300" cy="1501076"/>
        </p:xfrm>
        <a:graphic>
          <a:graphicData uri="http://schemas.openxmlformats.org/drawingml/2006/table">
            <a:tbl>
              <a:tblPr>
                <a:tableStyleId>{5C22544A-7EE6-4342-B048-85BDC9FD1C3A}</a:tableStyleId>
              </a:tblPr>
              <a:tblGrid>
                <a:gridCol w="437723">
                  <a:extLst>
                    <a:ext uri="{9D8B030D-6E8A-4147-A177-3AD203B41FA5}">
                      <a16:colId xmlns:a16="http://schemas.microsoft.com/office/drawing/2014/main" val="3691283364"/>
                    </a:ext>
                  </a:extLst>
                </a:gridCol>
                <a:gridCol w="4260987">
                  <a:extLst>
                    <a:ext uri="{9D8B030D-6E8A-4147-A177-3AD203B41FA5}">
                      <a16:colId xmlns:a16="http://schemas.microsoft.com/office/drawing/2014/main" val="805834595"/>
                    </a:ext>
                  </a:extLst>
                </a:gridCol>
                <a:gridCol w="1075758">
                  <a:extLst>
                    <a:ext uri="{9D8B030D-6E8A-4147-A177-3AD203B41FA5}">
                      <a16:colId xmlns:a16="http://schemas.microsoft.com/office/drawing/2014/main" val="2940170614"/>
                    </a:ext>
                  </a:extLst>
                </a:gridCol>
                <a:gridCol w="717171">
                  <a:extLst>
                    <a:ext uri="{9D8B030D-6E8A-4147-A177-3AD203B41FA5}">
                      <a16:colId xmlns:a16="http://schemas.microsoft.com/office/drawing/2014/main" val="1983013477"/>
                    </a:ext>
                  </a:extLst>
                </a:gridCol>
                <a:gridCol w="1063392">
                  <a:extLst>
                    <a:ext uri="{9D8B030D-6E8A-4147-A177-3AD203B41FA5}">
                      <a16:colId xmlns:a16="http://schemas.microsoft.com/office/drawing/2014/main" val="2674703404"/>
                    </a:ext>
                  </a:extLst>
                </a:gridCol>
                <a:gridCol w="976836">
                  <a:extLst>
                    <a:ext uri="{9D8B030D-6E8A-4147-A177-3AD203B41FA5}">
                      <a16:colId xmlns:a16="http://schemas.microsoft.com/office/drawing/2014/main" val="688503594"/>
                    </a:ext>
                  </a:extLst>
                </a:gridCol>
                <a:gridCol w="1187043">
                  <a:extLst>
                    <a:ext uri="{9D8B030D-6E8A-4147-A177-3AD203B41FA5}">
                      <a16:colId xmlns:a16="http://schemas.microsoft.com/office/drawing/2014/main" val="3838325990"/>
                    </a:ext>
                  </a:extLst>
                </a:gridCol>
                <a:gridCol w="1063390">
                  <a:extLst>
                    <a:ext uri="{9D8B030D-6E8A-4147-A177-3AD203B41FA5}">
                      <a16:colId xmlns:a16="http://schemas.microsoft.com/office/drawing/2014/main" val="3314611860"/>
                    </a:ext>
                  </a:extLst>
                </a:gridCol>
              </a:tblGrid>
              <a:tr h="217825">
                <a:tc>
                  <a:txBody>
                    <a:bodyPr/>
                    <a:lstStyle/>
                    <a:p>
                      <a:pPr algn="l" fontAlgn="b">
                        <a:lnSpc>
                          <a:spcPct val="150000"/>
                        </a:lnSpc>
                      </a:pPr>
                      <a:r>
                        <a:rPr lang="en-GB" sz="1200" b="1" u="none" strike="noStrike" dirty="0">
                          <a:solidFill>
                            <a:schemeClr val="accent5"/>
                          </a:solidFill>
                          <a:effectLst/>
                        </a:rPr>
                        <a:t>ID</a:t>
                      </a:r>
                      <a:endParaRPr lang="en-GB" sz="1200" b="1" i="0" u="none" strike="noStrike" dirty="0">
                        <a:solidFill>
                          <a:schemeClr val="accent5"/>
                        </a:solidFill>
                        <a:effectLst/>
                        <a:latin typeface="Calibri" panose="020F0502020204030204" pitchFamily="34" charset="0"/>
                      </a:endParaRPr>
                    </a:p>
                  </a:txBody>
                  <a:tcPr marL="7289" marR="7289" marT="7289" marB="0" anchor="ctr">
                    <a:solidFill>
                      <a:schemeClr val="tx1"/>
                    </a:solidFill>
                  </a:tcPr>
                </a:tc>
                <a:tc>
                  <a:txBody>
                    <a:bodyPr/>
                    <a:lstStyle/>
                    <a:p>
                      <a:pPr algn="l" fontAlgn="b">
                        <a:lnSpc>
                          <a:spcPct val="150000"/>
                        </a:lnSpc>
                      </a:pPr>
                      <a:r>
                        <a:rPr lang="en-GB" sz="1200" b="1" u="none" strike="noStrike" dirty="0">
                          <a:solidFill>
                            <a:schemeClr val="accent5"/>
                          </a:solidFill>
                          <a:effectLst/>
                        </a:rPr>
                        <a:t>Description</a:t>
                      </a:r>
                      <a:endParaRPr lang="en-GB" sz="1200" b="1" i="0" u="none" strike="noStrike" dirty="0">
                        <a:solidFill>
                          <a:schemeClr val="accent5"/>
                        </a:solidFill>
                        <a:effectLst/>
                        <a:latin typeface="Calibri" panose="020F0502020204030204" pitchFamily="34" charset="0"/>
                      </a:endParaRPr>
                    </a:p>
                  </a:txBody>
                  <a:tcPr marL="7289" marR="7289" marT="7289" marB="0" anchor="ctr">
                    <a:solidFill>
                      <a:schemeClr val="tx1"/>
                    </a:solidFill>
                  </a:tcPr>
                </a:tc>
                <a:tc>
                  <a:txBody>
                    <a:bodyPr/>
                    <a:lstStyle/>
                    <a:p>
                      <a:pPr algn="l" fontAlgn="b">
                        <a:lnSpc>
                          <a:spcPct val="150000"/>
                        </a:lnSpc>
                      </a:pPr>
                      <a:r>
                        <a:rPr lang="en-GB" sz="1200" b="1" u="none" strike="noStrike" dirty="0">
                          <a:solidFill>
                            <a:schemeClr val="accent5"/>
                          </a:solidFill>
                          <a:effectLst/>
                        </a:rPr>
                        <a:t>Electricity usage (kWh)</a:t>
                      </a:r>
                      <a:endParaRPr lang="en-GB" sz="1200" b="1" i="0" u="none" strike="noStrike" dirty="0">
                        <a:solidFill>
                          <a:schemeClr val="accent5"/>
                        </a:solidFill>
                        <a:effectLst/>
                        <a:latin typeface="Calibri" panose="020F0502020204030204" pitchFamily="34" charset="0"/>
                      </a:endParaRPr>
                    </a:p>
                  </a:txBody>
                  <a:tcPr marL="7289" marR="7289" marT="7289" marB="0" anchor="ctr">
                    <a:solidFill>
                      <a:schemeClr val="tx1"/>
                    </a:solidFill>
                  </a:tcPr>
                </a:tc>
                <a:tc>
                  <a:txBody>
                    <a:bodyPr/>
                    <a:lstStyle/>
                    <a:p>
                      <a:pPr algn="l" fontAlgn="b">
                        <a:lnSpc>
                          <a:spcPct val="150000"/>
                        </a:lnSpc>
                      </a:pPr>
                      <a:r>
                        <a:rPr lang="en-GB" sz="1200" b="1" u="none" strike="noStrike" dirty="0">
                          <a:solidFill>
                            <a:schemeClr val="accent5"/>
                          </a:solidFill>
                          <a:effectLst/>
                        </a:rPr>
                        <a:t>Weight (kg)</a:t>
                      </a:r>
                      <a:endParaRPr lang="en-GB" sz="1200" b="1" i="0" u="none" strike="noStrike" dirty="0">
                        <a:solidFill>
                          <a:schemeClr val="accent5"/>
                        </a:solidFill>
                        <a:effectLst/>
                        <a:latin typeface="Calibri" panose="020F0502020204030204" pitchFamily="34" charset="0"/>
                      </a:endParaRPr>
                    </a:p>
                  </a:txBody>
                  <a:tcPr marL="7289" marR="7289" marT="7289" marB="0" anchor="ctr">
                    <a:solidFill>
                      <a:schemeClr val="tx1"/>
                    </a:solidFill>
                  </a:tcPr>
                </a:tc>
                <a:tc>
                  <a:txBody>
                    <a:bodyPr/>
                    <a:lstStyle/>
                    <a:p>
                      <a:pPr algn="l" fontAlgn="b">
                        <a:lnSpc>
                          <a:spcPct val="150000"/>
                        </a:lnSpc>
                      </a:pPr>
                      <a:r>
                        <a:rPr lang="en-GB" sz="1200" b="1" u="none" strike="noStrike" dirty="0">
                          <a:solidFill>
                            <a:schemeClr val="accent5"/>
                          </a:solidFill>
                          <a:effectLst/>
                        </a:rPr>
                        <a:t>GWP (kgCO2eq)</a:t>
                      </a:r>
                      <a:endParaRPr lang="en-GB" sz="1200" b="1" i="0" u="none" strike="noStrike" dirty="0">
                        <a:solidFill>
                          <a:schemeClr val="accent5"/>
                        </a:solidFill>
                        <a:effectLst/>
                        <a:latin typeface="Calibri" panose="020F0502020204030204" pitchFamily="34" charset="0"/>
                      </a:endParaRPr>
                    </a:p>
                  </a:txBody>
                  <a:tcPr marL="7289" marR="7289" marT="7289" marB="0" anchor="ctr">
                    <a:solidFill>
                      <a:schemeClr val="tx1"/>
                    </a:solidFill>
                  </a:tcPr>
                </a:tc>
                <a:tc>
                  <a:txBody>
                    <a:bodyPr/>
                    <a:lstStyle/>
                    <a:p>
                      <a:pPr algn="l" fontAlgn="b">
                        <a:lnSpc>
                          <a:spcPct val="150000"/>
                        </a:lnSpc>
                      </a:pPr>
                      <a:r>
                        <a:rPr lang="en-GB" sz="1200" b="1" u="none" strike="noStrike" dirty="0">
                          <a:solidFill>
                            <a:schemeClr val="accent5"/>
                          </a:solidFill>
                          <a:effectLst/>
                        </a:rPr>
                        <a:t>GWP reduction</a:t>
                      </a:r>
                      <a:endParaRPr lang="en-GB" sz="1200" b="1" i="0" u="none" strike="noStrike" dirty="0">
                        <a:solidFill>
                          <a:schemeClr val="accent5"/>
                        </a:solidFill>
                        <a:effectLst/>
                        <a:latin typeface="Calibri" panose="020F0502020204030204" pitchFamily="34" charset="0"/>
                      </a:endParaRPr>
                    </a:p>
                  </a:txBody>
                  <a:tcPr marL="7289" marR="7289" marT="7289" marB="0" anchor="ctr">
                    <a:solidFill>
                      <a:schemeClr val="tx1"/>
                    </a:solidFill>
                  </a:tcPr>
                </a:tc>
                <a:tc>
                  <a:txBody>
                    <a:bodyPr/>
                    <a:lstStyle/>
                    <a:p>
                      <a:pPr algn="l" fontAlgn="b">
                        <a:lnSpc>
                          <a:spcPct val="150000"/>
                        </a:lnSpc>
                      </a:pPr>
                      <a:r>
                        <a:rPr lang="en-GB" sz="1200" b="1" u="none" strike="noStrike" dirty="0">
                          <a:solidFill>
                            <a:schemeClr val="accent5"/>
                          </a:solidFill>
                          <a:effectLst/>
                        </a:rPr>
                        <a:t>Renewable contribution</a:t>
                      </a:r>
                      <a:endParaRPr lang="en-GB" sz="1200" b="1" i="0" u="none" strike="noStrike" dirty="0">
                        <a:solidFill>
                          <a:schemeClr val="accent5"/>
                        </a:solidFill>
                        <a:effectLst/>
                        <a:latin typeface="Calibri" panose="020F0502020204030204" pitchFamily="34" charset="0"/>
                      </a:endParaRPr>
                    </a:p>
                  </a:txBody>
                  <a:tcPr marL="7289" marR="7289" marT="7289" marB="0" anchor="ctr">
                    <a:solidFill>
                      <a:schemeClr val="tx1"/>
                    </a:solidFill>
                  </a:tcPr>
                </a:tc>
                <a:tc>
                  <a:txBody>
                    <a:bodyPr/>
                    <a:lstStyle/>
                    <a:p>
                      <a:pPr algn="l" fontAlgn="b">
                        <a:lnSpc>
                          <a:spcPct val="150000"/>
                        </a:lnSpc>
                      </a:pPr>
                      <a:r>
                        <a:rPr lang="en-GB" sz="1200" b="1" u="none" strike="noStrike" dirty="0">
                          <a:solidFill>
                            <a:schemeClr val="accent5"/>
                          </a:solidFill>
                          <a:effectLst/>
                        </a:rPr>
                        <a:t>Electricity increase</a:t>
                      </a:r>
                      <a:endParaRPr lang="en-GB" sz="1200" b="1" i="0" u="none" strike="noStrike" dirty="0">
                        <a:solidFill>
                          <a:schemeClr val="accent5"/>
                        </a:solidFill>
                        <a:effectLst/>
                        <a:latin typeface="Calibri" panose="020F0502020204030204" pitchFamily="34" charset="0"/>
                      </a:endParaRPr>
                    </a:p>
                  </a:txBody>
                  <a:tcPr marL="7289" marR="7289" marT="7289" marB="0" anchor="ctr">
                    <a:solidFill>
                      <a:schemeClr val="tx1"/>
                    </a:solidFill>
                  </a:tcPr>
                </a:tc>
                <a:extLst>
                  <a:ext uri="{0D108BD9-81ED-4DB2-BD59-A6C34878D82A}">
                    <a16:rowId xmlns:a16="http://schemas.microsoft.com/office/drawing/2014/main" val="357967747"/>
                  </a:ext>
                </a:extLst>
              </a:tr>
              <a:tr h="263862">
                <a:tc>
                  <a:txBody>
                    <a:bodyPr/>
                    <a:lstStyle/>
                    <a:p>
                      <a:pPr algn="l" fontAlgn="b">
                        <a:lnSpc>
                          <a:spcPct val="150000"/>
                        </a:lnSpc>
                      </a:pPr>
                      <a:r>
                        <a:rPr lang="en-GB" sz="1200" u="none" strike="noStrike" dirty="0">
                          <a:effectLst/>
                        </a:rPr>
                        <a:t>C1</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l" fontAlgn="b">
                        <a:lnSpc>
                          <a:spcPct val="150000"/>
                        </a:lnSpc>
                      </a:pPr>
                      <a:r>
                        <a:rPr lang="en-GB" sz="1200" u="none" strike="noStrike" dirty="0">
                          <a:effectLst/>
                        </a:rPr>
                        <a:t>Test panel of 0.58*0.3 m² dimension (NON-RENEWABLE)</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160.433</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a:effectLst/>
                        </a:rPr>
                        <a:t>0.8022</a:t>
                      </a:r>
                      <a:endParaRPr lang="en-GB" sz="1200" b="0" i="0" u="none" strike="noStrike">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172.91</a:t>
                      </a:r>
                      <a:endParaRPr lang="en-GB" sz="1200" b="0" i="0" u="none" strike="noStrike" dirty="0">
                        <a:solidFill>
                          <a:srgbClr val="4472C4"/>
                        </a:solidFill>
                        <a:effectLst/>
                        <a:latin typeface="Calibri" panose="020F0502020204030204" pitchFamily="34" charset="0"/>
                      </a:endParaRPr>
                    </a:p>
                  </a:txBody>
                  <a:tcPr marL="7289" marR="7289" marT="7289" marB="0" anchor="b">
                    <a:noFill/>
                  </a:tcPr>
                </a:tc>
                <a:tc>
                  <a:txBody>
                    <a:bodyPr/>
                    <a:lstStyle/>
                    <a:p>
                      <a:pPr algn="l" fontAlgn="b">
                        <a:lnSpc>
                          <a:spcPct val="150000"/>
                        </a:lnSpc>
                      </a:pPr>
                      <a:endParaRPr lang="en-GB" sz="1200" b="0" i="0" u="none" strike="noStrike">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0%</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extLst>
                  <a:ext uri="{0D108BD9-81ED-4DB2-BD59-A6C34878D82A}">
                    <a16:rowId xmlns:a16="http://schemas.microsoft.com/office/drawing/2014/main" val="740744527"/>
                  </a:ext>
                </a:extLst>
              </a:tr>
              <a:tr h="145780">
                <a:tc>
                  <a:txBody>
                    <a:bodyPr/>
                    <a:lstStyle/>
                    <a:p>
                      <a:pPr algn="l" fontAlgn="b">
                        <a:lnSpc>
                          <a:spcPct val="150000"/>
                        </a:lnSpc>
                      </a:pPr>
                      <a:r>
                        <a:rPr lang="en-GB" sz="1200" u="none" strike="noStrike" dirty="0">
                          <a:effectLst/>
                        </a:rPr>
                        <a:t>1</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l" fontAlgn="b">
                        <a:lnSpc>
                          <a:spcPct val="150000"/>
                        </a:lnSpc>
                      </a:pPr>
                      <a:r>
                        <a:rPr lang="en-GB" sz="1200" u="none" strike="noStrike" dirty="0">
                          <a:effectLst/>
                        </a:rPr>
                        <a:t>Test panel of 0.58*0.3 m² dimension</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160.433</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a:effectLst/>
                        </a:rPr>
                        <a:t>0.8022</a:t>
                      </a:r>
                      <a:endParaRPr lang="en-GB" sz="1200" b="0" i="0" u="none" strike="noStrike">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100.62</a:t>
                      </a:r>
                      <a:endParaRPr lang="en-GB" sz="1200" b="0" i="0" u="none" strike="noStrike" dirty="0">
                        <a:solidFill>
                          <a:srgbClr val="4472C4"/>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-41.8%</a:t>
                      </a:r>
                      <a:endParaRPr lang="en-GB" sz="1200" b="0" i="0" u="none" strike="noStrike" dirty="0">
                        <a:solidFill>
                          <a:srgbClr val="70AD47"/>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a:effectLst/>
                        </a:rPr>
                        <a:t>57%</a:t>
                      </a:r>
                      <a:endParaRPr lang="en-GB" sz="1200" b="0" i="0" u="none" strike="noStrike">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extLst>
                  <a:ext uri="{0D108BD9-81ED-4DB2-BD59-A6C34878D82A}">
                    <a16:rowId xmlns:a16="http://schemas.microsoft.com/office/drawing/2014/main" val="1121768259"/>
                  </a:ext>
                </a:extLst>
              </a:tr>
              <a:tr h="145780">
                <a:tc>
                  <a:txBody>
                    <a:bodyPr/>
                    <a:lstStyle/>
                    <a:p>
                      <a:pPr algn="l" fontAlgn="b">
                        <a:lnSpc>
                          <a:spcPct val="150000"/>
                        </a:lnSpc>
                      </a:pPr>
                      <a:r>
                        <a:rPr lang="en-GB" sz="1200" u="none" strike="noStrike" dirty="0">
                          <a:effectLst/>
                        </a:rPr>
                        <a:t>2</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l" fontAlgn="b">
                        <a:lnSpc>
                          <a:spcPct val="150000"/>
                        </a:lnSpc>
                      </a:pPr>
                      <a:r>
                        <a:rPr lang="en-GB" sz="1200" u="none" strike="noStrike" dirty="0">
                          <a:effectLst/>
                        </a:rPr>
                        <a:t>Test panel of 0.244*0.22 m² dimension </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160.433</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0.2434</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80.46</a:t>
                      </a:r>
                      <a:endParaRPr lang="en-GB" sz="1200" b="0" i="0" u="none" strike="noStrike" dirty="0">
                        <a:solidFill>
                          <a:srgbClr val="4472C4"/>
                        </a:solidFill>
                        <a:effectLst/>
                        <a:latin typeface="Calibri" panose="020F0502020204030204" pitchFamily="34" charset="0"/>
                      </a:endParaRPr>
                    </a:p>
                  </a:txBody>
                  <a:tcPr marL="7289" marR="7289" marT="7289" marB="0" anchor="b">
                    <a:noFill/>
                  </a:tcPr>
                </a:tc>
                <a:tc>
                  <a:txBody>
                    <a:bodyPr/>
                    <a:lstStyle/>
                    <a:p>
                      <a:pPr algn="l" fontAlgn="b">
                        <a:lnSpc>
                          <a:spcPct val="150000"/>
                        </a:lnSpc>
                      </a:pPr>
                      <a:endParaRPr lang="en-GB" sz="1200" b="0" i="0" u="none" strike="noStrike" dirty="0">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a:effectLst/>
                        </a:rPr>
                        <a:t>57%</a:t>
                      </a:r>
                      <a:endParaRPr lang="en-GB" sz="1200" b="0" i="0" u="none" strike="noStrike">
                        <a:solidFill>
                          <a:srgbClr val="000000"/>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effectLst/>
                        </a:rPr>
                        <a:t>-</a:t>
                      </a:r>
                      <a:endParaRPr lang="en-GB" sz="1200" b="0" i="0" u="none" strike="noStrike" dirty="0">
                        <a:solidFill>
                          <a:srgbClr val="000000"/>
                        </a:solidFill>
                        <a:effectLst/>
                        <a:latin typeface="Calibri" panose="020F0502020204030204" pitchFamily="34" charset="0"/>
                      </a:endParaRPr>
                    </a:p>
                  </a:txBody>
                  <a:tcPr marL="7289" marR="7289" marT="7289" marB="0" anchor="b">
                    <a:noFill/>
                  </a:tcPr>
                </a:tc>
                <a:extLst>
                  <a:ext uri="{0D108BD9-81ED-4DB2-BD59-A6C34878D82A}">
                    <a16:rowId xmlns:a16="http://schemas.microsoft.com/office/drawing/2014/main" val="2519534396"/>
                  </a:ext>
                </a:extLst>
              </a:tr>
              <a:tr h="263862">
                <a:tc>
                  <a:txBody>
                    <a:bodyPr/>
                    <a:lstStyle/>
                    <a:p>
                      <a:pPr algn="l" fontAlgn="b">
                        <a:lnSpc>
                          <a:spcPct val="150000"/>
                        </a:lnSpc>
                      </a:pPr>
                      <a:r>
                        <a:rPr lang="en-GB" sz="1200" u="none" strike="noStrike" dirty="0">
                          <a:solidFill>
                            <a:schemeClr val="accent5">
                              <a:lumMod val="50000"/>
                            </a:schemeClr>
                          </a:solidFill>
                          <a:effectLst/>
                        </a:rPr>
                        <a:t>C2</a:t>
                      </a:r>
                      <a:endParaRPr lang="en-GB" sz="1200" b="0" i="0" u="none" strike="noStrike" dirty="0">
                        <a:solidFill>
                          <a:schemeClr val="accent5">
                            <a:lumMod val="50000"/>
                          </a:schemeClr>
                        </a:solidFill>
                        <a:effectLst/>
                        <a:latin typeface="Calibri" panose="020F0502020204030204" pitchFamily="34" charset="0"/>
                      </a:endParaRPr>
                    </a:p>
                  </a:txBody>
                  <a:tcPr marL="7289" marR="7289" marT="7289" marB="0" anchor="b">
                    <a:noFill/>
                  </a:tcPr>
                </a:tc>
                <a:tc>
                  <a:txBody>
                    <a:bodyPr/>
                    <a:lstStyle/>
                    <a:p>
                      <a:pPr algn="l" fontAlgn="b">
                        <a:lnSpc>
                          <a:spcPct val="150000"/>
                        </a:lnSpc>
                      </a:pPr>
                      <a:r>
                        <a:rPr lang="en-GB" sz="1200" u="none" strike="noStrike" dirty="0">
                          <a:solidFill>
                            <a:schemeClr val="accent5">
                              <a:lumMod val="50000"/>
                            </a:schemeClr>
                          </a:solidFill>
                          <a:effectLst/>
                        </a:rPr>
                        <a:t>Test panel of 0.244*0.22 m² dimension scaled to 0.8022kg</a:t>
                      </a:r>
                      <a:endParaRPr lang="en-GB" sz="1200" b="0" i="0" u="none" strike="noStrike" dirty="0">
                        <a:solidFill>
                          <a:schemeClr val="accent5">
                            <a:lumMod val="50000"/>
                          </a:schemeClr>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solidFill>
                            <a:schemeClr val="accent5">
                              <a:lumMod val="50000"/>
                            </a:schemeClr>
                          </a:solidFill>
                          <a:effectLst/>
                        </a:rPr>
                        <a:t>528.76</a:t>
                      </a:r>
                      <a:endParaRPr lang="en-GB" sz="1200" b="0" i="0" u="none" strike="noStrike" dirty="0">
                        <a:solidFill>
                          <a:schemeClr val="accent5">
                            <a:lumMod val="50000"/>
                          </a:schemeClr>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solidFill>
                            <a:schemeClr val="accent5">
                              <a:lumMod val="50000"/>
                            </a:schemeClr>
                          </a:solidFill>
                          <a:effectLst/>
                        </a:rPr>
                        <a:t>0.8022</a:t>
                      </a:r>
                      <a:endParaRPr lang="en-GB" sz="1200" b="0" i="0" u="none" strike="noStrike" dirty="0">
                        <a:solidFill>
                          <a:schemeClr val="accent5">
                            <a:lumMod val="50000"/>
                          </a:schemeClr>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solidFill>
                            <a:schemeClr val="accent5">
                              <a:lumMod val="50000"/>
                            </a:schemeClr>
                          </a:solidFill>
                          <a:effectLst/>
                        </a:rPr>
                        <a:t>265.190</a:t>
                      </a:r>
                      <a:endParaRPr lang="en-GB" sz="1200" b="0" i="0" u="none" strike="noStrike" dirty="0">
                        <a:solidFill>
                          <a:schemeClr val="accent5">
                            <a:lumMod val="50000"/>
                          </a:schemeClr>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solidFill>
                            <a:schemeClr val="accent5">
                              <a:lumMod val="50000"/>
                            </a:schemeClr>
                          </a:solidFill>
                          <a:effectLst/>
                        </a:rPr>
                        <a:t>+62.1%</a:t>
                      </a:r>
                      <a:endParaRPr lang="en-GB" sz="1200" b="0" i="0" u="none" strike="noStrike" dirty="0">
                        <a:solidFill>
                          <a:schemeClr val="accent5">
                            <a:lumMod val="50000"/>
                          </a:schemeClr>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solidFill>
                            <a:schemeClr val="accent5">
                              <a:lumMod val="50000"/>
                            </a:schemeClr>
                          </a:solidFill>
                          <a:effectLst/>
                        </a:rPr>
                        <a:t>57%</a:t>
                      </a:r>
                      <a:endParaRPr lang="en-GB" sz="1200" b="0" i="0" u="none" strike="noStrike" dirty="0">
                        <a:solidFill>
                          <a:schemeClr val="accent5">
                            <a:lumMod val="50000"/>
                          </a:schemeClr>
                        </a:solidFill>
                        <a:effectLst/>
                        <a:latin typeface="Calibri" panose="020F0502020204030204" pitchFamily="34" charset="0"/>
                      </a:endParaRPr>
                    </a:p>
                  </a:txBody>
                  <a:tcPr marL="7289" marR="7289" marT="7289" marB="0" anchor="b">
                    <a:noFill/>
                  </a:tcPr>
                </a:tc>
                <a:tc>
                  <a:txBody>
                    <a:bodyPr/>
                    <a:lstStyle/>
                    <a:p>
                      <a:pPr algn="r" fontAlgn="b">
                        <a:lnSpc>
                          <a:spcPct val="150000"/>
                        </a:lnSpc>
                      </a:pPr>
                      <a:r>
                        <a:rPr lang="en-GB" sz="1200" u="none" strike="noStrike" dirty="0">
                          <a:solidFill>
                            <a:schemeClr val="accent5">
                              <a:lumMod val="50000"/>
                            </a:schemeClr>
                          </a:solidFill>
                          <a:effectLst/>
                        </a:rPr>
                        <a:t>+69.7%</a:t>
                      </a:r>
                      <a:endParaRPr lang="en-GB" sz="1200" b="0" i="0" u="none" strike="noStrike" dirty="0">
                        <a:solidFill>
                          <a:schemeClr val="accent5">
                            <a:lumMod val="50000"/>
                          </a:schemeClr>
                        </a:solidFill>
                        <a:effectLst/>
                        <a:latin typeface="Calibri" panose="020F0502020204030204" pitchFamily="34" charset="0"/>
                      </a:endParaRPr>
                    </a:p>
                  </a:txBody>
                  <a:tcPr marL="7289" marR="7289" marT="7289" marB="0" anchor="b">
                    <a:noFill/>
                  </a:tcPr>
                </a:tc>
                <a:extLst>
                  <a:ext uri="{0D108BD9-81ED-4DB2-BD59-A6C34878D82A}">
                    <a16:rowId xmlns:a16="http://schemas.microsoft.com/office/drawing/2014/main" val="2464416299"/>
                  </a:ext>
                </a:extLst>
              </a:tr>
            </a:tbl>
          </a:graphicData>
        </a:graphic>
      </p:graphicFrame>
      <p:sp>
        <p:nvSpPr>
          <p:cNvPr id="9" name="TextBox 8">
            <a:extLst>
              <a:ext uri="{FF2B5EF4-FFF2-40B4-BE49-F238E27FC236}">
                <a16:creationId xmlns:a16="http://schemas.microsoft.com/office/drawing/2014/main" id="{9FF62CF3-8907-44FF-8A05-5358954127B7}"/>
              </a:ext>
            </a:extLst>
          </p:cNvPr>
          <p:cNvSpPr txBox="1"/>
          <p:nvPr/>
        </p:nvSpPr>
        <p:spPr>
          <a:xfrm>
            <a:off x="4743450" y="3293930"/>
            <a:ext cx="6438900" cy="2723823"/>
          </a:xfrm>
          <a:prstGeom prst="rect">
            <a:avLst/>
          </a:prstGeom>
          <a:noFill/>
        </p:spPr>
        <p:txBody>
          <a:bodyPr wrap="square">
            <a:spAutoFit/>
          </a:bodyPr>
          <a:lstStyle/>
          <a:p>
            <a:pPr algn="just"/>
            <a:r>
              <a:rPr lang="en-GB" sz="1200" dirty="0"/>
              <a:t>- Method used: E.F. 3.1 &gt; IPPC 2021 GWP100a</a:t>
            </a:r>
          </a:p>
          <a:p>
            <a:pPr algn="just"/>
            <a:r>
              <a:rPr lang="en-GB" sz="1200" dirty="0"/>
              <a:t>- C2 analysis</a:t>
            </a:r>
          </a:p>
          <a:p>
            <a:pPr algn="just"/>
            <a:r>
              <a:rPr lang="en-GB" sz="1200" dirty="0"/>
              <a:t>- Both pieces intake the same amount of electricity to be produced, in R&amp;D grounds</a:t>
            </a:r>
          </a:p>
          <a:p>
            <a:pPr algn="just"/>
            <a:endParaRPr lang="en-GB" sz="1200" dirty="0"/>
          </a:p>
          <a:p>
            <a:pPr algn="just"/>
            <a:r>
              <a:rPr lang="en-GB" sz="1200" dirty="0"/>
              <a:t>Scaling for electricity is not obvious, and it can really dictate the results on the environmental assessment.</a:t>
            </a:r>
          </a:p>
          <a:p>
            <a:pPr algn="just"/>
            <a:endParaRPr lang="en-GB" sz="1200" b="1" dirty="0"/>
          </a:p>
          <a:p>
            <a:pPr marL="252000" indent="-171450" algn="just">
              <a:spcAft>
                <a:spcPts val="600"/>
              </a:spcAft>
              <a:buFont typeface="Wingdings" panose="05000000000000000000" pitchFamily="2" charset="2"/>
              <a:buChar char="v"/>
            </a:pPr>
            <a:r>
              <a:rPr lang="en-GB" sz="1200" b="1" dirty="0"/>
              <a:t>How would the oven capacity in the manufacturing ground delimit the production of the demonstrator?</a:t>
            </a:r>
          </a:p>
          <a:p>
            <a:pPr marL="252000" indent="-171450" algn="just">
              <a:spcAft>
                <a:spcPts val="600"/>
              </a:spcAft>
              <a:buFont typeface="Wingdings" panose="05000000000000000000" pitchFamily="2" charset="2"/>
              <a:buChar char="v"/>
            </a:pPr>
            <a:r>
              <a:rPr lang="en-GB" sz="1200" b="1" dirty="0"/>
              <a:t>How would the oven capacity in the manufacturing ground delimit the production of a full scale leading edge?</a:t>
            </a:r>
          </a:p>
          <a:p>
            <a:pPr marL="252000" indent="-171450" algn="just">
              <a:spcAft>
                <a:spcPts val="600"/>
              </a:spcAft>
              <a:buFont typeface="Wingdings" panose="05000000000000000000" pitchFamily="2" charset="2"/>
              <a:buChar char="v"/>
            </a:pPr>
            <a:r>
              <a:rPr lang="en-GB" sz="1200" b="1" dirty="0"/>
              <a:t>Can we produce multiple pieces in parallel?</a:t>
            </a:r>
          </a:p>
          <a:p>
            <a:pPr marL="252000" indent="-171450" algn="just">
              <a:spcAft>
                <a:spcPts val="600"/>
              </a:spcAft>
              <a:buFont typeface="Wingdings" panose="05000000000000000000" pitchFamily="2" charset="2"/>
              <a:buChar char="v"/>
            </a:pPr>
            <a:r>
              <a:rPr lang="en-GB" sz="1200" b="1" dirty="0"/>
              <a:t>How to reflect manufacturing line operation?</a:t>
            </a:r>
            <a:endParaRPr lang="en-GB" sz="1200" dirty="0"/>
          </a:p>
        </p:txBody>
      </p:sp>
    </p:spTree>
    <p:extLst>
      <p:ext uri="{BB962C8B-B14F-4D97-AF65-F5344CB8AC3E}">
        <p14:creationId xmlns:p14="http://schemas.microsoft.com/office/powerpoint/2010/main" val="285015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E0466E-4128-5AAB-F678-797C69EB145A}"/>
              </a:ext>
            </a:extLst>
          </p:cNvPr>
          <p:cNvSpPr>
            <a:spLocks noGrp="1"/>
          </p:cNvSpPr>
          <p:nvPr>
            <p:ph type="body" sz="quarter" idx="13"/>
          </p:nvPr>
        </p:nvSpPr>
        <p:spPr/>
        <p:txBody>
          <a:bodyPr/>
          <a:lstStyle/>
          <a:p>
            <a:r>
              <a:rPr lang="en-GB" sz="3000" b="1" dirty="0"/>
              <a:t>Summary</a:t>
            </a:r>
          </a:p>
        </p:txBody>
      </p:sp>
      <p:sp>
        <p:nvSpPr>
          <p:cNvPr id="3" name="Text Placeholder 2">
            <a:extLst>
              <a:ext uri="{FF2B5EF4-FFF2-40B4-BE49-F238E27FC236}">
                <a16:creationId xmlns:a16="http://schemas.microsoft.com/office/drawing/2014/main" id="{74379E37-AE76-116A-DA52-68D7B95F635B}"/>
              </a:ext>
            </a:extLst>
          </p:cNvPr>
          <p:cNvSpPr>
            <a:spLocks noGrp="1"/>
          </p:cNvSpPr>
          <p:nvPr>
            <p:ph type="body" sz="quarter" idx="12"/>
          </p:nvPr>
        </p:nvSpPr>
        <p:spPr>
          <a:xfrm>
            <a:off x="434392" y="1069653"/>
            <a:ext cx="11197221" cy="4797329"/>
          </a:xfrm>
        </p:spPr>
        <p:txBody>
          <a:bodyPr/>
          <a:lstStyle/>
          <a:p>
            <a:pPr marL="514350" indent="-514350">
              <a:lnSpc>
                <a:spcPct val="150000"/>
              </a:lnSpc>
              <a:buClr>
                <a:schemeClr val="bg1"/>
              </a:buClr>
              <a:buFont typeface="+mj-lt"/>
              <a:buAutoNum type="arabicPeriod"/>
            </a:pPr>
            <a:r>
              <a:rPr lang="en-US" sz="1600" dirty="0"/>
              <a:t>Introduction to HERWINGT</a:t>
            </a:r>
          </a:p>
          <a:p>
            <a:pPr marL="514350" indent="-514350">
              <a:lnSpc>
                <a:spcPct val="150000"/>
              </a:lnSpc>
              <a:buClr>
                <a:schemeClr val="bg1"/>
              </a:buClr>
              <a:buFont typeface="+mj-lt"/>
              <a:buAutoNum type="arabicPeriod"/>
            </a:pPr>
            <a:r>
              <a:rPr lang="en-US" sz="1600" dirty="0"/>
              <a:t>Introduction to LCA</a:t>
            </a:r>
          </a:p>
          <a:p>
            <a:pPr marL="514350" indent="-514350">
              <a:lnSpc>
                <a:spcPct val="150000"/>
              </a:lnSpc>
              <a:buClr>
                <a:schemeClr val="bg1"/>
              </a:buClr>
              <a:buFont typeface="+mj-lt"/>
              <a:buAutoNum type="arabicPeriod"/>
            </a:pPr>
            <a:r>
              <a:rPr lang="en-US" sz="1600" dirty="0"/>
              <a:t>WP9.1: Ecodesign and Data Collection</a:t>
            </a:r>
          </a:p>
          <a:p>
            <a:pPr marL="514350" indent="-514350">
              <a:lnSpc>
                <a:spcPct val="150000"/>
              </a:lnSpc>
              <a:buClr>
                <a:schemeClr val="bg1"/>
              </a:buClr>
              <a:buFont typeface="+mj-lt"/>
              <a:buAutoNum type="arabicPeriod"/>
            </a:pPr>
            <a:r>
              <a:rPr lang="en-US" sz="1600" dirty="0"/>
              <a:t>Deep-dive into LCA</a:t>
            </a:r>
          </a:p>
          <a:p>
            <a:pPr marL="971550" lvl="1" indent="-514350">
              <a:lnSpc>
                <a:spcPct val="150000"/>
              </a:lnSpc>
              <a:buClr>
                <a:schemeClr val="bg1"/>
              </a:buClr>
              <a:buFont typeface="+mj-lt"/>
              <a:buAutoNum type="alphaLcParenR"/>
            </a:pPr>
            <a:r>
              <a:rPr lang="en-US" sz="1200" dirty="0"/>
              <a:t>Data Collection Procedure</a:t>
            </a:r>
          </a:p>
          <a:p>
            <a:pPr marL="971550" lvl="1" indent="-514350">
              <a:lnSpc>
                <a:spcPct val="150000"/>
              </a:lnSpc>
              <a:buClr>
                <a:schemeClr val="bg1"/>
              </a:buClr>
              <a:buFont typeface="+mj-lt"/>
              <a:buAutoNum type="alphaLcParenR"/>
            </a:pPr>
            <a:r>
              <a:rPr lang="en-US" sz="1200" dirty="0"/>
              <a:t>Assumptions Guidance</a:t>
            </a:r>
          </a:p>
          <a:p>
            <a:pPr marL="971550" lvl="1" indent="-514350">
              <a:lnSpc>
                <a:spcPct val="150000"/>
              </a:lnSpc>
              <a:buClr>
                <a:schemeClr val="bg1"/>
              </a:buClr>
              <a:buFont typeface="+mj-lt"/>
              <a:buAutoNum type="alphaLcParenR"/>
            </a:pPr>
            <a:r>
              <a:rPr lang="en-US" sz="1200" dirty="0"/>
              <a:t>Uncertainty and Scalability</a:t>
            </a:r>
          </a:p>
          <a:p>
            <a:pPr marL="971550" lvl="1" indent="-514350">
              <a:lnSpc>
                <a:spcPct val="150000"/>
              </a:lnSpc>
              <a:buClr>
                <a:schemeClr val="bg1"/>
              </a:buClr>
              <a:buFont typeface="+mj-lt"/>
              <a:buAutoNum type="alphaLcParenR"/>
            </a:pPr>
            <a:r>
              <a:rPr lang="en-US" sz="1200" i="1" dirty="0">
                <a:solidFill>
                  <a:schemeClr val="accent5">
                    <a:lumMod val="50000"/>
                  </a:schemeClr>
                </a:solidFill>
              </a:rPr>
              <a:t>Application of ISO 1404-44 requirements</a:t>
            </a:r>
          </a:p>
          <a:p>
            <a:pPr marL="971550" lvl="1" indent="-514350">
              <a:lnSpc>
                <a:spcPct val="150000"/>
              </a:lnSpc>
              <a:buClr>
                <a:schemeClr val="bg1"/>
              </a:buClr>
              <a:buFont typeface="+mj-lt"/>
              <a:buAutoNum type="alphaLcParenR"/>
            </a:pPr>
            <a:r>
              <a:rPr lang="en-US" sz="1200" i="1" dirty="0">
                <a:solidFill>
                  <a:schemeClr val="accent5">
                    <a:lumMod val="50000"/>
                  </a:schemeClr>
                </a:solidFill>
              </a:rPr>
              <a:t>Data Quality Rating</a:t>
            </a:r>
          </a:p>
          <a:p>
            <a:pPr marL="971550" lvl="1" indent="-514350">
              <a:lnSpc>
                <a:spcPct val="150000"/>
              </a:lnSpc>
              <a:buClr>
                <a:schemeClr val="bg1"/>
              </a:buClr>
              <a:buFont typeface="+mj-lt"/>
              <a:buAutoNum type="alphaLcParenR"/>
            </a:pPr>
            <a:r>
              <a:rPr lang="en-US" sz="1200" i="1" dirty="0">
                <a:solidFill>
                  <a:schemeClr val="accent5">
                    <a:lumMod val="50000"/>
                  </a:schemeClr>
                </a:solidFill>
              </a:rPr>
              <a:t>Issues and Problem solving</a:t>
            </a:r>
          </a:p>
          <a:p>
            <a:pPr marL="514350" indent="-514350">
              <a:lnSpc>
                <a:spcPct val="150000"/>
              </a:lnSpc>
              <a:buClr>
                <a:schemeClr val="bg1"/>
              </a:buClr>
              <a:buFont typeface="+mj-lt"/>
              <a:buAutoNum type="arabicPeriod"/>
            </a:pPr>
            <a:r>
              <a:rPr lang="en-US" sz="1600" dirty="0">
                <a:solidFill>
                  <a:schemeClr val="accent5">
                    <a:lumMod val="50000"/>
                  </a:schemeClr>
                </a:solidFill>
              </a:rPr>
              <a:t>Conclusions</a:t>
            </a:r>
            <a:endParaRPr lang="en-US" sz="1600" i="1" dirty="0">
              <a:solidFill>
                <a:schemeClr val="accent5">
                  <a:lumMod val="50000"/>
                </a:schemeClr>
              </a:solidFill>
            </a:endParaRPr>
          </a:p>
          <a:p>
            <a:pPr marL="514350" indent="-514350">
              <a:lnSpc>
                <a:spcPct val="150000"/>
              </a:lnSpc>
              <a:buClr>
                <a:schemeClr val="bg1"/>
              </a:buClr>
              <a:buFont typeface="+mj-lt"/>
              <a:buAutoNum type="arabicPeriod"/>
            </a:pPr>
            <a:r>
              <a:rPr lang="en-US" sz="1600" dirty="0"/>
              <a:t>QA</a:t>
            </a:r>
          </a:p>
        </p:txBody>
      </p:sp>
    </p:spTree>
    <p:extLst>
      <p:ext uri="{BB962C8B-B14F-4D97-AF65-F5344CB8AC3E}">
        <p14:creationId xmlns:p14="http://schemas.microsoft.com/office/powerpoint/2010/main" val="210526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1E6402-8DBF-4979-B584-7B95DF624C90}"/>
              </a:ext>
            </a:extLst>
          </p:cNvPr>
          <p:cNvSpPr>
            <a:spLocks noGrp="1"/>
          </p:cNvSpPr>
          <p:nvPr>
            <p:ph type="body" sz="quarter" idx="10"/>
          </p:nvPr>
        </p:nvSpPr>
        <p:spPr>
          <a:xfrm>
            <a:off x="3128093" y="2839862"/>
            <a:ext cx="5935813" cy="830997"/>
          </a:xfrm>
        </p:spPr>
        <p:txBody>
          <a:bodyPr/>
          <a:lstStyle/>
          <a:p>
            <a:r>
              <a:rPr lang="en-GB" dirty="0"/>
              <a:t>QA</a:t>
            </a:r>
          </a:p>
        </p:txBody>
      </p:sp>
    </p:spTree>
    <p:extLst>
      <p:ext uri="{BB962C8B-B14F-4D97-AF65-F5344CB8AC3E}">
        <p14:creationId xmlns:p14="http://schemas.microsoft.com/office/powerpoint/2010/main" val="20651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5DA5EEA-AB13-1482-AA96-F617C70901DA}"/>
              </a:ext>
            </a:extLst>
          </p:cNvPr>
          <p:cNvSpPr>
            <a:spLocks noGrp="1"/>
          </p:cNvSpPr>
          <p:nvPr>
            <p:ph type="body" sz="quarter" idx="13"/>
          </p:nvPr>
        </p:nvSpPr>
        <p:spPr/>
        <p:txBody>
          <a:bodyPr/>
          <a:lstStyle/>
          <a:p>
            <a:r>
              <a:rPr lang="en-GB" dirty="0"/>
              <a:t>Thank you!</a:t>
            </a:r>
          </a:p>
        </p:txBody>
      </p:sp>
      <p:sp>
        <p:nvSpPr>
          <p:cNvPr id="5" name="Espace réservé du texte 4">
            <a:extLst>
              <a:ext uri="{FF2B5EF4-FFF2-40B4-BE49-F238E27FC236}">
                <a16:creationId xmlns:a16="http://schemas.microsoft.com/office/drawing/2014/main" id="{E2A3CA78-48E1-5480-CF64-6E699A9AE048}"/>
              </a:ext>
            </a:extLst>
          </p:cNvPr>
          <p:cNvSpPr>
            <a:spLocks noGrp="1"/>
          </p:cNvSpPr>
          <p:nvPr>
            <p:ph type="body" sz="quarter" idx="12"/>
          </p:nvPr>
        </p:nvSpPr>
        <p:spPr>
          <a:xfrm>
            <a:off x="434392" y="1295358"/>
            <a:ext cx="11197221" cy="584001"/>
          </a:xfrm>
        </p:spPr>
        <p:txBody>
          <a:bodyPr/>
          <a:lstStyle/>
          <a:p>
            <a:pPr marL="0" indent="0">
              <a:buNone/>
            </a:pPr>
            <a:r>
              <a:rPr lang="fr-FR" dirty="0"/>
              <a:t>Contact points for</a:t>
            </a:r>
            <a:r>
              <a:rPr lang="en-GB" dirty="0"/>
              <a:t> any </a:t>
            </a:r>
            <a:r>
              <a:rPr lang="fr-FR" dirty="0"/>
              <a:t>question:</a:t>
            </a:r>
          </a:p>
        </p:txBody>
      </p:sp>
      <p:sp>
        <p:nvSpPr>
          <p:cNvPr id="7" name="Espace réservé du contenu 13">
            <a:extLst>
              <a:ext uri="{FF2B5EF4-FFF2-40B4-BE49-F238E27FC236}">
                <a16:creationId xmlns:a16="http://schemas.microsoft.com/office/drawing/2014/main" id="{1F230015-C2B9-27CB-D1B2-3E0501CBAC21}"/>
              </a:ext>
            </a:extLst>
          </p:cNvPr>
          <p:cNvSpPr txBox="1">
            <a:spLocks/>
          </p:cNvSpPr>
          <p:nvPr/>
        </p:nvSpPr>
        <p:spPr>
          <a:xfrm>
            <a:off x="1959898" y="2109370"/>
            <a:ext cx="5432303" cy="258532"/>
          </a:xfrm>
          <a:prstGeom prst="rect">
            <a:avLst/>
          </a:prstGeom>
        </p:spPr>
        <p:txBody>
          <a:bodyPr lIns="0" tIns="0" rIns="0" bIns="0"/>
          <a:lstStyle>
            <a:lvl1pPr marL="0" indent="0" algn="l" defTabSz="914400" rtl="0" eaLnBrk="1" latinLnBrk="0" hangingPunct="1">
              <a:lnSpc>
                <a:spcPct val="8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WP9 Coordination</a:t>
            </a:r>
          </a:p>
        </p:txBody>
      </p:sp>
      <p:sp>
        <p:nvSpPr>
          <p:cNvPr id="8" name="Espace réservé du contenu 14">
            <a:extLst>
              <a:ext uri="{FF2B5EF4-FFF2-40B4-BE49-F238E27FC236}">
                <a16:creationId xmlns:a16="http://schemas.microsoft.com/office/drawing/2014/main" id="{D1DB2A6D-B58B-3B48-DAB8-2708105509DF}"/>
              </a:ext>
            </a:extLst>
          </p:cNvPr>
          <p:cNvSpPr txBox="1">
            <a:spLocks/>
          </p:cNvSpPr>
          <p:nvPr/>
        </p:nvSpPr>
        <p:spPr>
          <a:xfrm>
            <a:off x="1959899" y="2614620"/>
            <a:ext cx="5231476" cy="909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Deborah Neumann de la Cruz (ADS) – </a:t>
            </a:r>
            <a:r>
              <a:rPr lang="en-GB" sz="1200" b="1" dirty="0"/>
              <a:t>WP9 and WP9.1 Leader</a:t>
            </a:r>
          </a:p>
          <a:p>
            <a:r>
              <a:rPr lang="en-GB" sz="1200" dirty="0"/>
              <a:t>Email: deborah.d.neumann@airbus.com</a:t>
            </a:r>
          </a:p>
        </p:txBody>
      </p:sp>
      <p:sp>
        <p:nvSpPr>
          <p:cNvPr id="11" name="Espace réservé de la date 14">
            <a:extLst>
              <a:ext uri="{FF2B5EF4-FFF2-40B4-BE49-F238E27FC236}">
                <a16:creationId xmlns:a16="http://schemas.microsoft.com/office/drawing/2014/main" id="{32B68298-0208-1B83-EBAD-457247921366}"/>
              </a:ext>
            </a:extLst>
          </p:cNvPr>
          <p:cNvSpPr txBox="1">
            <a:spLocks/>
          </p:cNvSpPr>
          <p:nvPr/>
        </p:nvSpPr>
        <p:spPr>
          <a:xfrm>
            <a:off x="9253768" y="6458753"/>
            <a:ext cx="690350" cy="215444"/>
          </a:xfrm>
          <a:prstGeom prst="rect">
            <a:avLst/>
          </a:prstGeom>
        </p:spPr>
        <p:txBody>
          <a:bodyPr vert="horz" wrap="square" lIns="0" tIns="45720" rIns="0" bIns="45720" rtlCol="0" anchor="ctr">
            <a:spAutoFit/>
          </a:bodyPr>
          <a:lstStyle>
            <a:defPPr>
              <a:defRPr lang="fr-FR"/>
            </a:defPPr>
            <a:lvl1pPr marL="0" algn="r" defTabSz="914400" rtl="0" eaLnBrk="1" latinLnBrk="0" hangingPunct="1">
              <a:defRPr sz="800" kern="1200">
                <a:solidFill>
                  <a:schemeClr val="accent3"/>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90184D9-B102-C14F-BD9C-FE199737433C}" type="datetime1">
              <a:rPr kumimoji="0" lang="fr-FR" sz="800" b="0" i="0" u="none" strike="noStrike" kern="1200" cap="none" spc="0" normalizeH="0" baseline="0" noProof="0" smtClean="0">
                <a:ln>
                  <a:noFill/>
                </a:ln>
                <a:solidFill>
                  <a:srgbClr val="A4B7C1"/>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22/10/2024</a:t>
            </a:fld>
            <a:endParaRPr kumimoji="0" lang="en-US" sz="800" b="0" i="0" u="none" strike="noStrike" kern="1200" cap="none" spc="0" normalizeH="0" baseline="0" noProof="0" dirty="0">
              <a:ln>
                <a:noFill/>
              </a:ln>
              <a:solidFill>
                <a:srgbClr val="A4B7C1"/>
              </a:solidFill>
              <a:effectLst/>
              <a:uLnTx/>
              <a:uFillTx/>
              <a:latin typeface="Calibri" panose="020F0502020204030204" pitchFamily="34" charset="0"/>
              <a:cs typeface="Calibri" panose="020F0502020204030204" pitchFamily="34" charset="0"/>
            </a:endParaRPr>
          </a:p>
        </p:txBody>
      </p:sp>
      <p:sp>
        <p:nvSpPr>
          <p:cNvPr id="12" name="Espace réservé du pied de page 15">
            <a:extLst>
              <a:ext uri="{FF2B5EF4-FFF2-40B4-BE49-F238E27FC236}">
                <a16:creationId xmlns:a16="http://schemas.microsoft.com/office/drawing/2014/main" id="{E4356817-F7E8-A609-DEDD-83034FB12552}"/>
              </a:ext>
            </a:extLst>
          </p:cNvPr>
          <p:cNvSpPr txBox="1">
            <a:spLocks/>
          </p:cNvSpPr>
          <p:nvPr/>
        </p:nvSpPr>
        <p:spPr>
          <a:xfrm>
            <a:off x="9944118" y="6458753"/>
            <a:ext cx="4114800" cy="215444"/>
          </a:xfrm>
          <a:prstGeom prst="rect">
            <a:avLst/>
          </a:prstGeom>
        </p:spPr>
        <p:txBody>
          <a:bodyPr vert="horz" lIns="36000" tIns="45720" rIns="91440" bIns="45720" rtlCol="0" anchor="ctr">
            <a:spAutoFit/>
          </a:bodyPr>
          <a:lstStyle>
            <a:defPPr>
              <a:defRPr lang="fr-FR"/>
            </a:defPPr>
            <a:lvl1pPr marL="0" algn="l" defTabSz="914400" rtl="0" eaLnBrk="1" latinLnBrk="0" hangingPunct="1">
              <a:defRPr lang="fr-FR" sz="800" kern="1200" dirty="0">
                <a:solidFill>
                  <a:schemeClr val="accent3"/>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4B7C1"/>
                </a:solidFill>
                <a:effectLst/>
                <a:uLnTx/>
                <a:uFillTx/>
                <a:latin typeface="Calibri" panose="020F0502020204030204" pitchFamily="34" charset="0"/>
                <a:cs typeface="Calibri" panose="020F0502020204030204" pitchFamily="34" charset="0"/>
              </a:rPr>
              <a:t>- SENSITIVE/PUBLIC - GA 101101961</a:t>
            </a:r>
          </a:p>
        </p:txBody>
      </p:sp>
      <p:sp>
        <p:nvSpPr>
          <p:cNvPr id="2" name="Espace réservé du contenu 13">
            <a:extLst>
              <a:ext uri="{FF2B5EF4-FFF2-40B4-BE49-F238E27FC236}">
                <a16:creationId xmlns:a16="http://schemas.microsoft.com/office/drawing/2014/main" id="{15A0572B-F2CA-572B-0257-F3BCD6BE2800}"/>
              </a:ext>
            </a:extLst>
          </p:cNvPr>
          <p:cNvSpPr txBox="1">
            <a:spLocks/>
          </p:cNvSpPr>
          <p:nvPr/>
        </p:nvSpPr>
        <p:spPr>
          <a:xfrm>
            <a:off x="1963006" y="3879014"/>
            <a:ext cx="8823181" cy="353292"/>
          </a:xfrm>
          <a:prstGeom prst="rect">
            <a:avLst/>
          </a:prstGeom>
        </p:spPr>
        <p:txBody>
          <a:bodyPr lIns="0" tIns="0" rIns="0" bIns="0"/>
          <a:lstStyle>
            <a:lvl1pPr marL="0" indent="0" algn="l" defTabSz="914400" rtl="0" eaLnBrk="1" latinLnBrk="0" hangingPunct="1">
              <a:lnSpc>
                <a:spcPct val="80000"/>
              </a:lnSpc>
              <a:spcBef>
                <a:spcPts val="1000"/>
              </a:spcBef>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Support</a:t>
            </a:r>
          </a:p>
        </p:txBody>
      </p:sp>
      <p:sp>
        <p:nvSpPr>
          <p:cNvPr id="3" name="Espace réservé du contenu 14">
            <a:extLst>
              <a:ext uri="{FF2B5EF4-FFF2-40B4-BE49-F238E27FC236}">
                <a16:creationId xmlns:a16="http://schemas.microsoft.com/office/drawing/2014/main" id="{1030D375-F28B-4A1F-B052-268420436418}"/>
              </a:ext>
            </a:extLst>
          </p:cNvPr>
          <p:cNvSpPr txBox="1">
            <a:spLocks/>
          </p:cNvSpPr>
          <p:nvPr/>
        </p:nvSpPr>
        <p:spPr>
          <a:xfrm>
            <a:off x="1959898" y="4413765"/>
            <a:ext cx="6822152" cy="909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dirty="0"/>
              <a:t>Vassiliki Vgenopoulou (EASN) – </a:t>
            </a:r>
            <a:r>
              <a:rPr lang="fi-FI" sz="1200" b="1" dirty="0"/>
              <a:t>communication and dissemination</a:t>
            </a:r>
          </a:p>
          <a:p>
            <a:r>
              <a:rPr lang="fi-FI" sz="1200" dirty="0"/>
              <a:t>Email: vassiliki.vgenopoulou@easn.net</a:t>
            </a:r>
          </a:p>
        </p:txBody>
      </p:sp>
    </p:spTree>
    <p:extLst>
      <p:ext uri="{BB962C8B-B14F-4D97-AF65-F5344CB8AC3E}">
        <p14:creationId xmlns:p14="http://schemas.microsoft.com/office/powerpoint/2010/main" val="156923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54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01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CDF9EE-9AA3-4DC5-B80B-AEBAC47C04E1}"/>
              </a:ext>
            </a:extLst>
          </p:cNvPr>
          <p:cNvSpPr>
            <a:spLocks noGrp="1"/>
          </p:cNvSpPr>
          <p:nvPr>
            <p:ph type="body" sz="quarter" idx="10"/>
          </p:nvPr>
        </p:nvSpPr>
        <p:spPr>
          <a:xfrm>
            <a:off x="3128093" y="2839862"/>
            <a:ext cx="5935813" cy="1661993"/>
          </a:xfrm>
        </p:spPr>
        <p:txBody>
          <a:bodyPr/>
          <a:lstStyle/>
          <a:p>
            <a:r>
              <a:rPr lang="en-GB" dirty="0"/>
              <a:t>1. Introduction to HERWINGT</a:t>
            </a:r>
          </a:p>
        </p:txBody>
      </p:sp>
    </p:spTree>
    <p:extLst>
      <p:ext uri="{BB962C8B-B14F-4D97-AF65-F5344CB8AC3E}">
        <p14:creationId xmlns:p14="http://schemas.microsoft.com/office/powerpoint/2010/main" val="35853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53B77D-0DD5-4436-A615-5B19D2DF016F}"/>
              </a:ext>
            </a:extLst>
          </p:cNvPr>
          <p:cNvSpPr>
            <a:spLocks noGrp="1"/>
          </p:cNvSpPr>
          <p:nvPr>
            <p:ph type="body" sz="quarter" idx="13"/>
          </p:nvPr>
        </p:nvSpPr>
        <p:spPr/>
        <p:txBody>
          <a:bodyPr/>
          <a:lstStyle/>
          <a:p>
            <a:r>
              <a:rPr lang="en-GB" dirty="0"/>
              <a:t>HERWINGT</a:t>
            </a:r>
          </a:p>
        </p:txBody>
      </p:sp>
      <p:sp>
        <p:nvSpPr>
          <p:cNvPr id="3" name="Text Placeholder 2">
            <a:extLst>
              <a:ext uri="{FF2B5EF4-FFF2-40B4-BE49-F238E27FC236}">
                <a16:creationId xmlns:a16="http://schemas.microsoft.com/office/drawing/2014/main" id="{15B94353-5590-4D9A-AC0F-874A8CD167CB}"/>
              </a:ext>
            </a:extLst>
          </p:cNvPr>
          <p:cNvSpPr>
            <a:spLocks noGrp="1"/>
          </p:cNvSpPr>
          <p:nvPr>
            <p:ph type="body" sz="quarter" idx="12"/>
          </p:nvPr>
        </p:nvSpPr>
        <p:spPr>
          <a:xfrm>
            <a:off x="434392" y="1295358"/>
            <a:ext cx="11197221" cy="1304967"/>
          </a:xfrm>
        </p:spPr>
        <p:txBody>
          <a:bodyPr/>
          <a:lstStyle/>
          <a:p>
            <a:pPr marL="216000" rtl="0" fontAlgn="base">
              <a:spcBef>
                <a:spcPts val="0"/>
              </a:spcBef>
              <a:spcAft>
                <a:spcPts val="0"/>
              </a:spcAft>
              <a:buFont typeface="Arial" panose="020B0604020202020204" pitchFamily="34" charset="0"/>
              <a:buChar char="•"/>
            </a:pPr>
            <a:r>
              <a:rPr lang="en-GB" sz="1800" b="0" i="0" u="none" strike="noStrike" dirty="0">
                <a:effectLst/>
                <a:latin typeface="Arial" panose="020B0604020202020204" pitchFamily="34" charset="0"/>
              </a:rPr>
              <a:t>HERWINGT will </a:t>
            </a:r>
            <a:r>
              <a:rPr lang="en-GB" sz="1800" b="1" i="0" u="none" strike="noStrike" dirty="0">
                <a:effectLst/>
                <a:latin typeface="Arial" panose="020B0604020202020204" pitchFamily="34" charset="0"/>
              </a:rPr>
              <a:t>develop</a:t>
            </a:r>
            <a:r>
              <a:rPr lang="en-GB" sz="1800" b="0" i="0" u="none" strike="noStrike" dirty="0">
                <a:effectLst/>
                <a:latin typeface="Arial" panose="020B0604020202020204" pitchFamily="34" charset="0"/>
              </a:rPr>
              <a:t>, </a:t>
            </a:r>
            <a:r>
              <a:rPr lang="en-GB" sz="1800" b="1" i="0" u="none" strike="noStrike" dirty="0">
                <a:effectLst/>
                <a:latin typeface="Arial" panose="020B0604020202020204" pitchFamily="34" charset="0"/>
              </a:rPr>
              <a:t>validate</a:t>
            </a:r>
            <a:r>
              <a:rPr lang="en-GB" sz="1800" b="0" i="0" u="none" strike="noStrike" dirty="0">
                <a:effectLst/>
                <a:latin typeface="Arial" panose="020B0604020202020204" pitchFamily="34" charset="0"/>
              </a:rPr>
              <a:t>, </a:t>
            </a:r>
            <a:r>
              <a:rPr lang="en-GB" sz="1800" b="1" i="0" u="none" strike="noStrike" dirty="0">
                <a:effectLst/>
                <a:latin typeface="Arial" panose="020B0604020202020204" pitchFamily="34" charset="0"/>
              </a:rPr>
              <a:t>down-select</a:t>
            </a:r>
            <a:r>
              <a:rPr lang="en-GB" sz="1800" b="0" i="0" u="none" strike="noStrike" dirty="0">
                <a:effectLst/>
                <a:latin typeface="Arial" panose="020B0604020202020204" pitchFamily="34" charset="0"/>
              </a:rPr>
              <a:t>, </a:t>
            </a:r>
            <a:r>
              <a:rPr lang="en-GB" sz="1800" b="1" i="0" u="none" strike="noStrike" dirty="0">
                <a:effectLst/>
                <a:latin typeface="Arial" panose="020B0604020202020204" pitchFamily="34" charset="0"/>
              </a:rPr>
              <a:t>mature</a:t>
            </a:r>
            <a:r>
              <a:rPr lang="en-GB" sz="1800" b="0" i="0" u="none" strike="noStrike" dirty="0">
                <a:effectLst/>
                <a:latin typeface="Arial" panose="020B0604020202020204" pitchFamily="34" charset="0"/>
              </a:rPr>
              <a:t> and </a:t>
            </a:r>
            <a:r>
              <a:rPr lang="en-GB" sz="1800" b="1" i="0" u="none" strike="noStrike" dirty="0">
                <a:effectLst/>
                <a:latin typeface="Arial" panose="020B0604020202020204" pitchFamily="34" charset="0"/>
              </a:rPr>
              <a:t>demonstrate</a:t>
            </a:r>
            <a:r>
              <a:rPr lang="en-GB" sz="1800" b="0" i="0" u="none" strike="noStrike" dirty="0">
                <a:effectLst/>
                <a:latin typeface="Arial" panose="020B0604020202020204" pitchFamily="34" charset="0"/>
              </a:rPr>
              <a:t> concept, architecture, design and the key technologies that enable addressing an innovative wing design for a Hybrid Electric regional aircraft (HER) with a maximum capacity of 100 seats and a range of 500 to 1000nm.</a:t>
            </a:r>
          </a:p>
          <a:p>
            <a:pPr marL="216000" rtl="0" fontAlgn="base">
              <a:spcBef>
                <a:spcPts val="0"/>
              </a:spcBef>
              <a:spcAft>
                <a:spcPts val="0"/>
              </a:spcAft>
              <a:buFont typeface="Arial" panose="020B0604020202020204" pitchFamily="34" charset="0"/>
              <a:buChar char="•"/>
            </a:pPr>
            <a:r>
              <a:rPr lang="en-GB" sz="1800" b="0" i="0" u="none" strike="noStrike" dirty="0">
                <a:effectLst/>
                <a:latin typeface="Arial" panose="020B0604020202020204" pitchFamily="34" charset="0"/>
              </a:rPr>
              <a:t>Two main challenges will be addressed covering most of the potential design space with the following targets</a:t>
            </a:r>
            <a:br>
              <a:rPr lang="en-GB" b="0" dirty="0">
                <a:effectLst/>
              </a:rPr>
            </a:br>
            <a:br>
              <a:rPr lang="en-GB" b="0" dirty="0">
                <a:effectLst/>
              </a:rPr>
            </a:br>
            <a:endParaRPr lang="en-GB" dirty="0"/>
          </a:p>
        </p:txBody>
      </p:sp>
      <p:pic>
        <p:nvPicPr>
          <p:cNvPr id="1026" name="Picture 2">
            <a:extLst>
              <a:ext uri="{FF2B5EF4-FFF2-40B4-BE49-F238E27FC236}">
                <a16:creationId xmlns:a16="http://schemas.microsoft.com/office/drawing/2014/main" id="{BEBC2D70-659A-4E4E-8A4B-13D1237E4FE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387" y="2563568"/>
            <a:ext cx="2365845" cy="11561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D324CF8-CEFB-4949-8825-A05E2CBBC1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7210" y="2600325"/>
            <a:ext cx="3207926" cy="1082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7FD067-1976-4713-9558-7223E21ED7E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76114" y="2774048"/>
            <a:ext cx="3017457" cy="654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E2E8F1-DFE9-44EF-95E7-BA6491E9D3A6}"/>
              </a:ext>
            </a:extLst>
          </p:cNvPr>
          <p:cNvSpPr txBox="1"/>
          <p:nvPr/>
        </p:nvSpPr>
        <p:spPr>
          <a:xfrm>
            <a:off x="434392" y="3823112"/>
            <a:ext cx="2931108" cy="1938992"/>
          </a:xfrm>
          <a:prstGeom prst="rect">
            <a:avLst/>
          </a:prstGeom>
          <a:noFill/>
        </p:spPr>
        <p:txBody>
          <a:bodyPr wrap="square">
            <a:spAutoFit/>
          </a:bodyPr>
          <a:lstStyle/>
          <a:p>
            <a:pPr algn="just" rtl="0">
              <a:spcBef>
                <a:spcPts val="0"/>
              </a:spcBef>
              <a:spcAft>
                <a:spcPts val="0"/>
              </a:spcAft>
            </a:pPr>
            <a:r>
              <a:rPr lang="en-GB" sz="1200" b="1" i="0" u="sng" dirty="0">
                <a:solidFill>
                  <a:schemeClr val="bg1"/>
                </a:solidFill>
                <a:effectLst/>
                <a:latin typeface="Arial" panose="020B0604020202020204" pitchFamily="34" charset="0"/>
              </a:rPr>
              <a:t>Reference Configuration:</a:t>
            </a:r>
            <a:endParaRPr lang="en-GB" sz="1200" b="1" dirty="0">
              <a:solidFill>
                <a:schemeClr val="bg1"/>
              </a:solidFill>
              <a:effectLst/>
            </a:endParaRP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An up-scaled A/C equipped with 2020 State of the Art focused in [50:100] Pax &amp; &lt;1000Nm</a:t>
            </a: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Based on existing A/C and 2020 Developments (Clean Sky I &amp; II  as preliminary reference)</a:t>
            </a: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To be provided and developed by HERA</a:t>
            </a:r>
          </a:p>
          <a:p>
            <a:pPr algn="just" rtl="0" fontAlgn="base">
              <a:spcBef>
                <a:spcPts val="0"/>
              </a:spcBef>
              <a:spcAft>
                <a:spcPts val="0"/>
              </a:spcAft>
              <a:buFont typeface="Arial" panose="020B0604020202020204" pitchFamily="34" charset="0"/>
              <a:buChar char="•"/>
            </a:pPr>
            <a:endParaRPr lang="en-GB" sz="1200" b="0" i="0" u="none" strike="noStrike" dirty="0">
              <a:solidFill>
                <a:schemeClr val="accent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2EB73CB-3054-4C25-A755-06961646C717}"/>
              </a:ext>
            </a:extLst>
          </p:cNvPr>
          <p:cNvSpPr txBox="1"/>
          <p:nvPr/>
        </p:nvSpPr>
        <p:spPr>
          <a:xfrm>
            <a:off x="7879468" y="3772313"/>
            <a:ext cx="3959440" cy="2123658"/>
          </a:xfrm>
          <a:prstGeom prst="rect">
            <a:avLst/>
          </a:prstGeom>
          <a:noFill/>
        </p:spPr>
        <p:txBody>
          <a:bodyPr wrap="square">
            <a:spAutoFit/>
          </a:bodyPr>
          <a:lstStyle/>
          <a:p>
            <a:pPr algn="just" rtl="0">
              <a:spcBef>
                <a:spcPts val="0"/>
              </a:spcBef>
              <a:spcAft>
                <a:spcPts val="0"/>
              </a:spcAft>
            </a:pPr>
            <a:r>
              <a:rPr lang="en-GB" sz="1200" b="1" i="0" u="sng" dirty="0">
                <a:solidFill>
                  <a:schemeClr val="bg1"/>
                </a:solidFill>
                <a:effectLst/>
                <a:latin typeface="Arial" panose="020B0604020202020204" pitchFamily="34" charset="0"/>
              </a:rPr>
              <a:t>Disruptive Configuration:</a:t>
            </a:r>
            <a:endParaRPr lang="en-GB" sz="1200" b="1" dirty="0">
              <a:solidFill>
                <a:schemeClr val="bg1"/>
              </a:solidFill>
              <a:effectLst/>
            </a:endParaRP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An A/C equipped with a novel ultra-high performance wing exploiting </a:t>
            </a:r>
            <a:r>
              <a:rPr lang="en-GB" sz="1200" b="1" i="0" u="none" strike="noStrike" dirty="0">
                <a:solidFill>
                  <a:schemeClr val="accent1"/>
                </a:solidFill>
                <a:effectLst/>
                <a:latin typeface="Arial" panose="020B0604020202020204" pitchFamily="34" charset="0"/>
              </a:rPr>
              <a:t>non-drop-in fuels</a:t>
            </a:r>
            <a:r>
              <a:rPr lang="en-GB" sz="1200" b="0" i="0" u="none" strike="noStrike" dirty="0">
                <a:solidFill>
                  <a:schemeClr val="accent1"/>
                </a:solidFill>
                <a:effectLst/>
                <a:latin typeface="Arial" panose="020B0604020202020204" pitchFamily="34" charset="0"/>
              </a:rPr>
              <a:t> such as hydrogen (</a:t>
            </a:r>
            <a:r>
              <a:rPr lang="en-GB" sz="1200" b="1" i="0" u="none" strike="noStrike" dirty="0">
                <a:solidFill>
                  <a:schemeClr val="accent1"/>
                </a:solidFill>
                <a:effectLst/>
                <a:latin typeface="Arial" panose="020B0604020202020204" pitchFamily="34" charset="0"/>
              </a:rPr>
              <a:t>dry wing</a:t>
            </a:r>
            <a:r>
              <a:rPr lang="en-GB" sz="1200" b="0" i="0" u="none" strike="noStrike" dirty="0">
                <a:solidFill>
                  <a:schemeClr val="accent1"/>
                </a:solidFill>
                <a:effectLst/>
                <a:latin typeface="Arial" panose="020B0604020202020204" pitchFamily="34" charset="0"/>
              </a:rPr>
              <a:t>) and with a </a:t>
            </a:r>
            <a:r>
              <a:rPr lang="en-GB" sz="1200" b="1" i="0" u="none" strike="noStrike" dirty="0">
                <a:solidFill>
                  <a:schemeClr val="accent1"/>
                </a:solidFill>
                <a:effectLst/>
                <a:latin typeface="Arial" panose="020B0604020202020204" pitchFamily="34" charset="0"/>
              </a:rPr>
              <a:t>distributed propulsion system</a:t>
            </a:r>
            <a:endParaRPr lang="en-GB" sz="1200" b="0" i="0" u="none" strike="noStrike" dirty="0">
              <a:solidFill>
                <a:schemeClr val="accent1"/>
              </a:solidFill>
              <a:effectLst/>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Targeting a minimum </a:t>
            </a:r>
            <a:r>
              <a:rPr lang="en-GB" sz="1200" b="1" i="0" u="none" strike="noStrike" dirty="0">
                <a:solidFill>
                  <a:schemeClr val="accent1"/>
                </a:solidFill>
                <a:effectLst/>
                <a:latin typeface="Arial" panose="020B0604020202020204" pitchFamily="34" charset="0"/>
              </a:rPr>
              <a:t>fuel reduction of 15% </a:t>
            </a:r>
            <a:r>
              <a:rPr lang="en-GB" sz="1200" b="0" i="0" u="none" strike="noStrike" dirty="0">
                <a:solidFill>
                  <a:schemeClr val="accent1"/>
                </a:solidFill>
                <a:effectLst/>
                <a:latin typeface="Arial" panose="020B0604020202020204" pitchFamily="34" charset="0"/>
              </a:rPr>
              <a:t>and </a:t>
            </a:r>
            <a:r>
              <a:rPr lang="en-GB" sz="1200" b="1" i="0" u="none" strike="noStrike" dirty="0">
                <a:solidFill>
                  <a:schemeClr val="accent1"/>
                </a:solidFill>
                <a:effectLst/>
                <a:latin typeface="Arial" panose="020B0604020202020204" pitchFamily="34" charset="0"/>
              </a:rPr>
              <a:t>structural weight reduction at least 20%</a:t>
            </a:r>
            <a:r>
              <a:rPr lang="en-GB" sz="1200" b="0" i="0" u="none" strike="noStrike" dirty="0">
                <a:solidFill>
                  <a:schemeClr val="accent1"/>
                </a:solidFill>
                <a:effectLst/>
                <a:latin typeface="Arial" panose="020B0604020202020204" pitchFamily="34" charset="0"/>
              </a:rPr>
              <a:t> when compared to a 2022 </a:t>
            </a:r>
            <a:r>
              <a:rPr lang="en-GB" sz="1200" b="0" i="0" u="none" strike="noStrike" dirty="0" err="1">
                <a:solidFill>
                  <a:schemeClr val="accent1"/>
                </a:solidFill>
                <a:effectLst/>
                <a:latin typeface="Arial" panose="020B0604020202020204" pitchFamily="34" charset="0"/>
              </a:rPr>
              <a:t>SoA</a:t>
            </a:r>
            <a:r>
              <a:rPr lang="en-GB" sz="1200" b="0" i="0" u="none" strike="noStrike" dirty="0">
                <a:solidFill>
                  <a:schemeClr val="accent1"/>
                </a:solidFill>
                <a:effectLst/>
                <a:latin typeface="Arial" panose="020B0604020202020204" pitchFamily="34" charset="0"/>
              </a:rPr>
              <a:t> wing.</a:t>
            </a: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Targeting </a:t>
            </a:r>
            <a:r>
              <a:rPr lang="en-GB" sz="1200" b="1" i="0" u="none" strike="noStrike" dirty="0">
                <a:solidFill>
                  <a:schemeClr val="accent1"/>
                </a:solidFill>
                <a:effectLst/>
                <a:latin typeface="Arial" panose="020B0604020202020204" pitchFamily="34" charset="0"/>
              </a:rPr>
              <a:t>TRL2 </a:t>
            </a:r>
            <a:r>
              <a:rPr lang="en-GB" sz="1200" b="0" i="0" u="none" strike="noStrike" dirty="0">
                <a:solidFill>
                  <a:schemeClr val="accent1"/>
                </a:solidFill>
                <a:effectLst/>
                <a:latin typeface="Arial" panose="020B0604020202020204" pitchFamily="34" charset="0"/>
              </a:rPr>
              <a:t>by end of HERWINGT phase1 (Q4/2025)</a:t>
            </a:r>
          </a:p>
          <a:p>
            <a:pPr algn="just" rtl="0">
              <a:spcBef>
                <a:spcPts val="0"/>
              </a:spcBef>
              <a:spcAft>
                <a:spcPts val="0"/>
              </a:spcAft>
            </a:pPr>
            <a:br>
              <a:rPr lang="en-GB" sz="1200" b="0" dirty="0">
                <a:solidFill>
                  <a:schemeClr val="accent1"/>
                </a:solidFill>
                <a:effectLst/>
              </a:rPr>
            </a:br>
            <a:endParaRPr lang="en-GB" sz="1200" dirty="0">
              <a:solidFill>
                <a:schemeClr val="accent1"/>
              </a:solidFill>
            </a:endParaRPr>
          </a:p>
        </p:txBody>
      </p:sp>
      <p:sp>
        <p:nvSpPr>
          <p:cNvPr id="13" name="TextBox 12">
            <a:extLst>
              <a:ext uri="{FF2B5EF4-FFF2-40B4-BE49-F238E27FC236}">
                <a16:creationId xmlns:a16="http://schemas.microsoft.com/office/drawing/2014/main" id="{39D10188-3CBD-4B58-8703-7E635561406F}"/>
              </a:ext>
            </a:extLst>
          </p:cNvPr>
          <p:cNvSpPr txBox="1"/>
          <p:nvPr/>
        </p:nvSpPr>
        <p:spPr>
          <a:xfrm>
            <a:off x="3684827" y="3823112"/>
            <a:ext cx="4017738" cy="1569660"/>
          </a:xfrm>
          <a:prstGeom prst="rect">
            <a:avLst/>
          </a:prstGeom>
          <a:noFill/>
        </p:spPr>
        <p:txBody>
          <a:bodyPr wrap="square">
            <a:spAutoFit/>
          </a:bodyPr>
          <a:lstStyle/>
          <a:p>
            <a:pPr algn="just" rtl="0">
              <a:spcBef>
                <a:spcPts val="0"/>
              </a:spcBef>
              <a:spcAft>
                <a:spcPts val="0"/>
              </a:spcAft>
            </a:pPr>
            <a:r>
              <a:rPr lang="en-GB" sz="1200" b="1" i="0" u="sng" dirty="0">
                <a:solidFill>
                  <a:schemeClr val="bg1"/>
                </a:solidFill>
                <a:effectLst/>
                <a:latin typeface="Arial" panose="020B0604020202020204" pitchFamily="34" charset="0"/>
              </a:rPr>
              <a:t>Baseline Configuration:</a:t>
            </a:r>
            <a:endParaRPr lang="en-GB" sz="1200" b="1" dirty="0">
              <a:solidFill>
                <a:schemeClr val="bg1"/>
              </a:solidFill>
              <a:effectLst/>
            </a:endParaRP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An A/C equipped with a novel ultra-high performance wing </a:t>
            </a:r>
            <a:r>
              <a:rPr lang="en-GB" sz="1200" b="1" i="0" u="none" strike="noStrike" dirty="0">
                <a:solidFill>
                  <a:schemeClr val="accent1"/>
                </a:solidFill>
                <a:effectLst/>
                <a:latin typeface="Arial" panose="020B0604020202020204" pitchFamily="34" charset="0"/>
              </a:rPr>
              <a:t>using SAF and batteries</a:t>
            </a:r>
            <a:endParaRPr lang="en-GB" sz="1200" b="1" dirty="0">
              <a:solidFill>
                <a:schemeClr val="accent1"/>
              </a:solidFill>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Targeting a minimum </a:t>
            </a:r>
            <a:r>
              <a:rPr lang="en-GB" sz="1200" b="1" i="0" u="none" strike="noStrike" dirty="0">
                <a:solidFill>
                  <a:schemeClr val="accent1"/>
                </a:solidFill>
                <a:effectLst/>
                <a:latin typeface="Arial" panose="020B0604020202020204" pitchFamily="34" charset="0"/>
              </a:rPr>
              <a:t>fuel reduction of 15% </a:t>
            </a:r>
            <a:r>
              <a:rPr lang="en-GB" sz="1200" b="0" i="0" u="none" strike="noStrike" dirty="0">
                <a:solidFill>
                  <a:schemeClr val="accent1"/>
                </a:solidFill>
                <a:effectLst/>
                <a:latin typeface="Arial" panose="020B0604020202020204" pitchFamily="34" charset="0"/>
              </a:rPr>
              <a:t>and </a:t>
            </a:r>
            <a:r>
              <a:rPr lang="en-GB" sz="1200" b="1" i="0" u="none" strike="noStrike" dirty="0">
                <a:solidFill>
                  <a:schemeClr val="accent1"/>
                </a:solidFill>
                <a:effectLst/>
                <a:latin typeface="Arial" panose="020B0604020202020204" pitchFamily="34" charset="0"/>
              </a:rPr>
              <a:t>structural weight reduction at least 20%</a:t>
            </a:r>
            <a:r>
              <a:rPr lang="en-GB" sz="1200" b="0" i="0" u="none" strike="noStrike" dirty="0">
                <a:solidFill>
                  <a:schemeClr val="accent1"/>
                </a:solidFill>
                <a:effectLst/>
                <a:latin typeface="Arial" panose="020B0604020202020204" pitchFamily="34" charset="0"/>
              </a:rPr>
              <a:t> when compared to a 2022 </a:t>
            </a:r>
            <a:r>
              <a:rPr lang="en-GB" sz="1200" b="0" i="0" u="none" strike="noStrike" dirty="0" err="1">
                <a:solidFill>
                  <a:schemeClr val="accent1"/>
                </a:solidFill>
                <a:effectLst/>
                <a:latin typeface="Arial" panose="020B0604020202020204" pitchFamily="34" charset="0"/>
              </a:rPr>
              <a:t>SoA</a:t>
            </a:r>
            <a:r>
              <a:rPr lang="en-GB" sz="1200" b="0" i="0" u="none" strike="noStrike" dirty="0">
                <a:solidFill>
                  <a:schemeClr val="accent1"/>
                </a:solidFill>
                <a:effectLst/>
                <a:latin typeface="Arial" panose="020B0604020202020204" pitchFamily="34" charset="0"/>
              </a:rPr>
              <a:t> wing.</a:t>
            </a:r>
          </a:p>
          <a:p>
            <a:pPr algn="just" rtl="0" fontAlgn="base">
              <a:spcBef>
                <a:spcPts val="0"/>
              </a:spcBef>
              <a:spcAft>
                <a:spcPts val="0"/>
              </a:spcAft>
              <a:buFont typeface="Arial" panose="020B0604020202020204" pitchFamily="34" charset="0"/>
              <a:buChar char="•"/>
            </a:pPr>
            <a:r>
              <a:rPr lang="en-GB" sz="1200" b="0" i="0" u="none" strike="noStrike" dirty="0">
                <a:solidFill>
                  <a:schemeClr val="accent1"/>
                </a:solidFill>
                <a:effectLst/>
                <a:latin typeface="Arial" panose="020B0604020202020204" pitchFamily="34" charset="0"/>
              </a:rPr>
              <a:t>Targeting </a:t>
            </a:r>
            <a:r>
              <a:rPr lang="en-GB" sz="1200" b="1" i="0" u="none" strike="noStrike" dirty="0">
                <a:solidFill>
                  <a:schemeClr val="accent1"/>
                </a:solidFill>
                <a:effectLst/>
                <a:latin typeface="Arial" panose="020B0604020202020204" pitchFamily="34" charset="0"/>
              </a:rPr>
              <a:t>TRL5 </a:t>
            </a:r>
            <a:r>
              <a:rPr lang="en-GB" sz="1200" b="0" i="0" u="none" strike="noStrike" dirty="0">
                <a:solidFill>
                  <a:schemeClr val="accent1"/>
                </a:solidFill>
                <a:effectLst/>
                <a:latin typeface="Arial" panose="020B0604020202020204" pitchFamily="34" charset="0"/>
              </a:rPr>
              <a:t>by end of HERWINGT phase1 (Q4/2025)</a:t>
            </a:r>
          </a:p>
        </p:txBody>
      </p:sp>
      <p:sp>
        <p:nvSpPr>
          <p:cNvPr id="4" name="Rectangle 1">
            <a:extLst>
              <a:ext uri="{FF2B5EF4-FFF2-40B4-BE49-F238E27FC236}">
                <a16:creationId xmlns:a16="http://schemas.microsoft.com/office/drawing/2014/main" id="{B1F317A7-66DD-4AC9-9C06-A641E976B2BD}"/>
              </a:ext>
            </a:extLst>
          </p:cNvPr>
          <p:cNvSpPr>
            <a:spLocks noChangeArrowheads="1"/>
          </p:cNvSpPr>
          <p:nvPr/>
        </p:nvSpPr>
        <p:spPr bwMode="auto">
          <a:xfrm>
            <a:off x="287041" y="3425187"/>
            <a:ext cx="20685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effectLst/>
                <a:latin typeface="Arial" panose="020B0604020202020204" pitchFamily="34" charset="0"/>
                <a:cs typeface="Arial" panose="020B0604020202020204" pitchFamily="34" charset="0"/>
              </a:rPr>
              <a:t>Image: Clean Sky 2 FTB#2</a:t>
            </a:r>
            <a:endParaRPr kumimoji="0" lang="en-US" altLang="en-US" sz="900" b="0" i="1" u="none" strike="noStrike" cap="none" normalizeH="0" baseline="0" dirty="0">
              <a:ln>
                <a:noFill/>
              </a:ln>
              <a:effectLst/>
            </a:endParaRPr>
          </a:p>
        </p:txBody>
      </p:sp>
    </p:spTree>
    <p:extLst>
      <p:ext uri="{BB962C8B-B14F-4D97-AF65-F5344CB8AC3E}">
        <p14:creationId xmlns:p14="http://schemas.microsoft.com/office/powerpoint/2010/main" val="339597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7CC581-CABE-4A1D-8441-0E776085671B}"/>
              </a:ext>
            </a:extLst>
          </p:cNvPr>
          <p:cNvSpPr>
            <a:spLocks noGrp="1"/>
          </p:cNvSpPr>
          <p:nvPr>
            <p:ph type="body" sz="quarter" idx="13"/>
          </p:nvPr>
        </p:nvSpPr>
        <p:spPr/>
        <p:txBody>
          <a:bodyPr/>
          <a:lstStyle/>
          <a:p>
            <a:r>
              <a:rPr lang="en-GB" dirty="0"/>
              <a:t>HERWINGT Community</a:t>
            </a:r>
          </a:p>
        </p:txBody>
      </p:sp>
      <p:pic>
        <p:nvPicPr>
          <p:cNvPr id="6" name="Picture 5">
            <a:extLst>
              <a:ext uri="{FF2B5EF4-FFF2-40B4-BE49-F238E27FC236}">
                <a16:creationId xmlns:a16="http://schemas.microsoft.com/office/drawing/2014/main" id="{952AE071-A9EA-43FB-9F9E-376A4405D16E}"/>
              </a:ext>
            </a:extLst>
          </p:cNvPr>
          <p:cNvPicPr>
            <a:picLocks noChangeAspect="1"/>
          </p:cNvPicPr>
          <p:nvPr/>
        </p:nvPicPr>
        <p:blipFill rotWithShape="1">
          <a:blip r:embed="rId2"/>
          <a:srcRect l="1217" r="5739" b="19365"/>
          <a:stretch/>
        </p:blipFill>
        <p:spPr>
          <a:xfrm>
            <a:off x="904292" y="1199492"/>
            <a:ext cx="10668000" cy="1617069"/>
          </a:xfrm>
          <a:prstGeom prst="rect">
            <a:avLst/>
          </a:prstGeom>
        </p:spPr>
      </p:pic>
      <p:pic>
        <p:nvPicPr>
          <p:cNvPr id="12" name="Picture 11">
            <a:extLst>
              <a:ext uri="{FF2B5EF4-FFF2-40B4-BE49-F238E27FC236}">
                <a16:creationId xmlns:a16="http://schemas.microsoft.com/office/drawing/2014/main" id="{87F6B03B-EE9C-4E0B-B5E2-C690FBBF7232}"/>
              </a:ext>
            </a:extLst>
          </p:cNvPr>
          <p:cNvPicPr>
            <a:picLocks noChangeAspect="1"/>
          </p:cNvPicPr>
          <p:nvPr/>
        </p:nvPicPr>
        <p:blipFill rotWithShape="1">
          <a:blip r:embed="rId3"/>
          <a:srcRect t="2016" b="6380"/>
          <a:stretch/>
        </p:blipFill>
        <p:spPr>
          <a:xfrm>
            <a:off x="8503951" y="2886709"/>
            <a:ext cx="3390900" cy="2552699"/>
          </a:xfrm>
          <a:prstGeom prst="rect">
            <a:avLst/>
          </a:prstGeom>
        </p:spPr>
      </p:pic>
      <p:pic>
        <p:nvPicPr>
          <p:cNvPr id="14" name="Picture 13">
            <a:extLst>
              <a:ext uri="{FF2B5EF4-FFF2-40B4-BE49-F238E27FC236}">
                <a16:creationId xmlns:a16="http://schemas.microsoft.com/office/drawing/2014/main" id="{0EBD2C15-B483-447B-9C98-4851EC719500}"/>
              </a:ext>
            </a:extLst>
          </p:cNvPr>
          <p:cNvPicPr>
            <a:picLocks noChangeAspect="1"/>
          </p:cNvPicPr>
          <p:nvPr/>
        </p:nvPicPr>
        <p:blipFill>
          <a:blip r:embed="rId4"/>
          <a:stretch>
            <a:fillRect/>
          </a:stretch>
        </p:blipFill>
        <p:spPr>
          <a:xfrm>
            <a:off x="1171441" y="2983064"/>
            <a:ext cx="6156908" cy="1579281"/>
          </a:xfrm>
          <a:prstGeom prst="rect">
            <a:avLst/>
          </a:prstGeom>
        </p:spPr>
      </p:pic>
      <p:pic>
        <p:nvPicPr>
          <p:cNvPr id="16" name="Picture 15">
            <a:extLst>
              <a:ext uri="{FF2B5EF4-FFF2-40B4-BE49-F238E27FC236}">
                <a16:creationId xmlns:a16="http://schemas.microsoft.com/office/drawing/2014/main" id="{50F54456-3A3F-41E9-B240-A653387246AF}"/>
              </a:ext>
            </a:extLst>
          </p:cNvPr>
          <p:cNvPicPr>
            <a:picLocks noChangeAspect="1"/>
          </p:cNvPicPr>
          <p:nvPr/>
        </p:nvPicPr>
        <p:blipFill>
          <a:blip r:embed="rId5"/>
          <a:stretch>
            <a:fillRect/>
          </a:stretch>
        </p:blipFill>
        <p:spPr>
          <a:xfrm>
            <a:off x="904292" y="4692087"/>
            <a:ext cx="2976061" cy="1190425"/>
          </a:xfrm>
          <a:prstGeom prst="rect">
            <a:avLst/>
          </a:prstGeom>
        </p:spPr>
      </p:pic>
      <p:sp>
        <p:nvSpPr>
          <p:cNvPr id="46" name="Rectangle 1">
            <a:extLst>
              <a:ext uri="{FF2B5EF4-FFF2-40B4-BE49-F238E27FC236}">
                <a16:creationId xmlns:a16="http://schemas.microsoft.com/office/drawing/2014/main" id="{272E66F7-6D9F-47E8-8BD4-F325A3AAD0E3}"/>
              </a:ext>
            </a:extLst>
          </p:cNvPr>
          <p:cNvSpPr>
            <a:spLocks noChangeArrowheads="1"/>
          </p:cNvSpPr>
          <p:nvPr/>
        </p:nvSpPr>
        <p:spPr bwMode="auto">
          <a:xfrm>
            <a:off x="297148" y="1199492"/>
            <a:ext cx="10718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effectLst/>
                <a:latin typeface="Arial" panose="020B0604020202020204" pitchFamily="34" charset="0"/>
                <a:cs typeface="Arial" panose="020B0604020202020204" pitchFamily="34" charset="0"/>
              </a:rPr>
              <a:t>Industry</a:t>
            </a:r>
            <a:endParaRPr kumimoji="0" lang="en-US" altLang="en-US" sz="1600" b="1" i="1" u="none" strike="noStrike" cap="none" normalizeH="0" baseline="0" dirty="0">
              <a:ln>
                <a:noFill/>
              </a:ln>
              <a:effectLst/>
            </a:endParaRPr>
          </a:p>
        </p:txBody>
      </p:sp>
      <p:sp>
        <p:nvSpPr>
          <p:cNvPr id="47" name="Rectangle 1">
            <a:extLst>
              <a:ext uri="{FF2B5EF4-FFF2-40B4-BE49-F238E27FC236}">
                <a16:creationId xmlns:a16="http://schemas.microsoft.com/office/drawing/2014/main" id="{0A0635F3-9067-413A-A48A-FEFFB63B39E7}"/>
              </a:ext>
            </a:extLst>
          </p:cNvPr>
          <p:cNvSpPr>
            <a:spLocks noChangeArrowheads="1"/>
          </p:cNvSpPr>
          <p:nvPr/>
        </p:nvSpPr>
        <p:spPr bwMode="auto">
          <a:xfrm>
            <a:off x="297149" y="4432604"/>
            <a:ext cx="12395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effectLst/>
                <a:latin typeface="Arial" panose="020B0604020202020204" pitchFamily="34" charset="0"/>
                <a:cs typeface="Arial" panose="020B0604020202020204" pitchFamily="34" charset="0"/>
              </a:rPr>
              <a:t>University</a:t>
            </a:r>
            <a:endParaRPr kumimoji="0" lang="en-US" altLang="en-US" sz="1600" b="1" i="1" u="none" strike="noStrike" cap="none" normalizeH="0" baseline="0" dirty="0">
              <a:ln>
                <a:noFill/>
              </a:ln>
              <a:effectLst/>
            </a:endParaRPr>
          </a:p>
        </p:txBody>
      </p:sp>
      <p:sp>
        <p:nvSpPr>
          <p:cNvPr id="48" name="Rectangle 1">
            <a:extLst>
              <a:ext uri="{FF2B5EF4-FFF2-40B4-BE49-F238E27FC236}">
                <a16:creationId xmlns:a16="http://schemas.microsoft.com/office/drawing/2014/main" id="{DC19870E-12B2-4B8A-9502-875D16DE8BD9}"/>
              </a:ext>
            </a:extLst>
          </p:cNvPr>
          <p:cNvSpPr>
            <a:spLocks noChangeArrowheads="1"/>
          </p:cNvSpPr>
          <p:nvPr/>
        </p:nvSpPr>
        <p:spPr bwMode="auto">
          <a:xfrm>
            <a:off x="297149" y="3024604"/>
            <a:ext cx="10718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effectLst/>
                <a:latin typeface="Arial" panose="020B0604020202020204" pitchFamily="34" charset="0"/>
                <a:cs typeface="Arial" panose="020B0604020202020204" pitchFamily="34" charset="0"/>
              </a:rPr>
              <a:t>RTO</a:t>
            </a:r>
            <a:endParaRPr kumimoji="0" lang="en-US" altLang="en-US" sz="1600" b="1" i="1" u="none" strike="noStrike" cap="none" normalizeH="0" baseline="0" dirty="0">
              <a:ln>
                <a:noFill/>
              </a:ln>
              <a:effectLst/>
            </a:endParaRPr>
          </a:p>
        </p:txBody>
      </p:sp>
      <p:sp>
        <p:nvSpPr>
          <p:cNvPr id="49" name="Rectangle 1">
            <a:extLst>
              <a:ext uri="{FF2B5EF4-FFF2-40B4-BE49-F238E27FC236}">
                <a16:creationId xmlns:a16="http://schemas.microsoft.com/office/drawing/2014/main" id="{E2719F52-6FB8-4A4D-AA34-CF46C115C121}"/>
              </a:ext>
            </a:extLst>
          </p:cNvPr>
          <p:cNvSpPr>
            <a:spLocks noChangeArrowheads="1"/>
          </p:cNvSpPr>
          <p:nvPr/>
        </p:nvSpPr>
        <p:spPr bwMode="auto">
          <a:xfrm>
            <a:off x="5049604" y="4866732"/>
            <a:ext cx="10718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effectLst/>
                <a:latin typeface="Arial" panose="020B0604020202020204" pitchFamily="34" charset="0"/>
                <a:cs typeface="Arial" panose="020B0604020202020204" pitchFamily="34" charset="0"/>
              </a:rPr>
              <a:t>SME</a:t>
            </a:r>
            <a:endParaRPr kumimoji="0" lang="en-US" altLang="en-US" sz="1600" b="1" i="1" u="none" strike="noStrike" cap="none" normalizeH="0" baseline="0" dirty="0">
              <a:ln>
                <a:noFill/>
              </a:ln>
              <a:effectLst/>
            </a:endParaRPr>
          </a:p>
        </p:txBody>
      </p:sp>
      <p:sp>
        <p:nvSpPr>
          <p:cNvPr id="50" name="Rectangle 1">
            <a:extLst>
              <a:ext uri="{FF2B5EF4-FFF2-40B4-BE49-F238E27FC236}">
                <a16:creationId xmlns:a16="http://schemas.microsoft.com/office/drawing/2014/main" id="{E138301A-1DB8-4D45-9A85-3AB4837B9FFB}"/>
              </a:ext>
            </a:extLst>
          </p:cNvPr>
          <p:cNvSpPr>
            <a:spLocks noChangeArrowheads="1"/>
          </p:cNvSpPr>
          <p:nvPr/>
        </p:nvSpPr>
        <p:spPr bwMode="auto">
          <a:xfrm>
            <a:off x="6911392" y="4866732"/>
            <a:ext cx="15925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effectLst/>
                <a:latin typeface="Arial" panose="020B0604020202020204" pitchFamily="34" charset="0"/>
                <a:cs typeface="Arial" panose="020B0604020202020204" pitchFamily="34" charset="0"/>
              </a:rPr>
              <a:t>Associations</a:t>
            </a:r>
            <a:endParaRPr kumimoji="0" lang="en-US" altLang="en-US" sz="1600" b="1" i="1" u="none" strike="noStrike" cap="none" normalizeH="0" baseline="0" dirty="0">
              <a:ln>
                <a:noFill/>
              </a:ln>
              <a:effectLst/>
            </a:endParaRPr>
          </a:p>
        </p:txBody>
      </p:sp>
      <p:pic>
        <p:nvPicPr>
          <p:cNvPr id="2081" name="Picture 33">
            <a:extLst>
              <a:ext uri="{FF2B5EF4-FFF2-40B4-BE49-F238E27FC236}">
                <a16:creationId xmlns:a16="http://schemas.microsoft.com/office/drawing/2014/main" id="{E9E90060-795B-41D2-B81E-9E802ADA355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96842" y="5177772"/>
            <a:ext cx="1562100" cy="686348"/>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a:extLst>
              <a:ext uri="{FF2B5EF4-FFF2-40B4-BE49-F238E27FC236}">
                <a16:creationId xmlns:a16="http://schemas.microsoft.com/office/drawing/2014/main" id="{C1A8C710-C618-4614-83AE-7C7BF1017CB7}"/>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968741" y="5366308"/>
            <a:ext cx="1100233" cy="46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5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EFD154-C6BE-470B-94B0-69C45E6AA78C}"/>
              </a:ext>
            </a:extLst>
          </p:cNvPr>
          <p:cNvSpPr>
            <a:spLocks noGrp="1"/>
          </p:cNvSpPr>
          <p:nvPr>
            <p:ph type="body" sz="quarter" idx="10"/>
          </p:nvPr>
        </p:nvSpPr>
        <p:spPr>
          <a:xfrm>
            <a:off x="3128093" y="2839862"/>
            <a:ext cx="5935813" cy="1661993"/>
          </a:xfrm>
        </p:spPr>
        <p:txBody>
          <a:bodyPr/>
          <a:lstStyle/>
          <a:p>
            <a:r>
              <a:rPr lang="en-GB" dirty="0"/>
              <a:t>2. Introduction to LCA</a:t>
            </a:r>
          </a:p>
        </p:txBody>
      </p:sp>
    </p:spTree>
    <p:extLst>
      <p:ext uri="{BB962C8B-B14F-4D97-AF65-F5344CB8AC3E}">
        <p14:creationId xmlns:p14="http://schemas.microsoft.com/office/powerpoint/2010/main" val="267570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1F155-648D-DB7B-CAC3-87B2CA964190}"/>
              </a:ext>
            </a:extLst>
          </p:cNvPr>
          <p:cNvSpPr>
            <a:spLocks noGrp="1"/>
          </p:cNvSpPr>
          <p:nvPr>
            <p:ph type="body" sz="quarter" idx="13"/>
          </p:nvPr>
        </p:nvSpPr>
        <p:spPr>
          <a:xfrm>
            <a:off x="434391" y="401628"/>
            <a:ext cx="11126238" cy="584000"/>
          </a:xfrm>
        </p:spPr>
        <p:txBody>
          <a:bodyPr/>
          <a:lstStyle/>
          <a:p>
            <a:r>
              <a:rPr lang="en-IE" sz="3000" b="1" dirty="0"/>
              <a:t>Introduction to LCA</a:t>
            </a:r>
          </a:p>
        </p:txBody>
      </p:sp>
      <p:sp>
        <p:nvSpPr>
          <p:cNvPr id="3" name="Text Placeholder 2">
            <a:extLst>
              <a:ext uri="{FF2B5EF4-FFF2-40B4-BE49-F238E27FC236}">
                <a16:creationId xmlns:a16="http://schemas.microsoft.com/office/drawing/2014/main" id="{C0A9CD39-B1E9-9FF1-A1A7-69A10F19EB4E}"/>
              </a:ext>
            </a:extLst>
          </p:cNvPr>
          <p:cNvSpPr>
            <a:spLocks noGrp="1"/>
          </p:cNvSpPr>
          <p:nvPr>
            <p:ph type="body" sz="quarter" idx="12"/>
          </p:nvPr>
        </p:nvSpPr>
        <p:spPr>
          <a:xfrm>
            <a:off x="434391" y="1030335"/>
            <a:ext cx="10826276" cy="4797329"/>
          </a:xfrm>
        </p:spPr>
        <p:txBody>
          <a:bodyPr/>
          <a:lstStyle/>
          <a:p>
            <a:pPr marL="457200" lvl="0" indent="-323850" algn="l" rtl="0">
              <a:lnSpc>
                <a:spcPct val="150000"/>
              </a:lnSpc>
              <a:spcBef>
                <a:spcPts val="0"/>
              </a:spcBef>
              <a:spcAft>
                <a:spcPts val="0"/>
              </a:spcAft>
              <a:buClr>
                <a:schemeClr val="dk1"/>
              </a:buClr>
              <a:buSzPts val="1500"/>
              <a:buChar char="•"/>
            </a:pPr>
            <a:r>
              <a:rPr lang="en-US" sz="1600" b="1" dirty="0">
                <a:solidFill>
                  <a:schemeClr val="dk1"/>
                </a:solidFill>
              </a:rPr>
              <a:t>Life Cycle Assessment</a:t>
            </a:r>
            <a:r>
              <a:rPr lang="en-US" sz="1600" dirty="0">
                <a:solidFill>
                  <a:schemeClr val="dk1"/>
                </a:solidFill>
              </a:rPr>
              <a:t> is a science-based approach of assessing the </a:t>
            </a:r>
            <a:r>
              <a:rPr lang="en-US" sz="1600" b="1" dirty="0">
                <a:solidFill>
                  <a:schemeClr val="dk1"/>
                </a:solidFill>
              </a:rPr>
              <a:t>potential environmental impacts of products or services during the entire life cycle</a:t>
            </a:r>
            <a:endParaRPr lang="en-US" sz="1000" dirty="0"/>
          </a:p>
          <a:p>
            <a:pPr marL="457200" lvl="0" indent="-323850" algn="l" rtl="0">
              <a:lnSpc>
                <a:spcPct val="150000"/>
              </a:lnSpc>
              <a:spcBef>
                <a:spcPts val="0"/>
              </a:spcBef>
              <a:spcAft>
                <a:spcPts val="0"/>
              </a:spcAft>
              <a:buClr>
                <a:schemeClr val="dk1"/>
              </a:buClr>
              <a:buSzPts val="1500"/>
              <a:buChar char="•"/>
            </a:pPr>
            <a:r>
              <a:rPr lang="en-US" sz="1600" dirty="0">
                <a:solidFill>
                  <a:schemeClr val="dk1"/>
                </a:solidFill>
              </a:rPr>
              <a:t>Framework based on</a:t>
            </a:r>
            <a:r>
              <a:rPr lang="en-US" sz="1600" b="1" dirty="0">
                <a:solidFill>
                  <a:schemeClr val="dk1"/>
                </a:solidFill>
              </a:rPr>
              <a:t> </a:t>
            </a:r>
            <a:r>
              <a:rPr lang="en-US" sz="1600" b="1" u="sng" dirty="0">
                <a:solidFill>
                  <a:schemeClr val="dk1"/>
                </a:solidFill>
              </a:rPr>
              <a:t>ISO14040-44</a:t>
            </a:r>
            <a:endParaRPr lang="en-US" sz="1600" u="sng" dirty="0"/>
          </a:p>
        </p:txBody>
      </p:sp>
      <p:pic>
        <p:nvPicPr>
          <p:cNvPr id="4" name="Google Shape;382;p3">
            <a:extLst>
              <a:ext uri="{FF2B5EF4-FFF2-40B4-BE49-F238E27FC236}">
                <a16:creationId xmlns:a16="http://schemas.microsoft.com/office/drawing/2014/main" id="{143537FD-937A-4678-A7E3-25896BA546EF}"/>
              </a:ext>
            </a:extLst>
          </p:cNvPr>
          <p:cNvPicPr preferRelativeResize="0"/>
          <p:nvPr/>
        </p:nvPicPr>
        <p:blipFill rotWithShape="1">
          <a:blip r:embed="rId2">
            <a:alphaModFix/>
          </a:blip>
          <a:srcRect r="4259"/>
          <a:stretch/>
        </p:blipFill>
        <p:spPr>
          <a:xfrm>
            <a:off x="6730016" y="1641082"/>
            <a:ext cx="4093538" cy="1950203"/>
          </a:xfrm>
          <a:prstGeom prst="rect">
            <a:avLst/>
          </a:prstGeom>
          <a:noFill/>
          <a:ln>
            <a:noFill/>
          </a:ln>
        </p:spPr>
      </p:pic>
      <p:pic>
        <p:nvPicPr>
          <p:cNvPr id="5" name="Google Shape;383;p3">
            <a:extLst>
              <a:ext uri="{FF2B5EF4-FFF2-40B4-BE49-F238E27FC236}">
                <a16:creationId xmlns:a16="http://schemas.microsoft.com/office/drawing/2014/main" id="{F0C2C61D-9978-426C-AC38-B46A05FEAAF8}"/>
              </a:ext>
            </a:extLst>
          </p:cNvPr>
          <p:cNvPicPr preferRelativeResize="0"/>
          <p:nvPr/>
        </p:nvPicPr>
        <p:blipFill rotWithShape="1">
          <a:blip r:embed="rId3">
            <a:alphaModFix/>
          </a:blip>
          <a:srcRect/>
          <a:stretch/>
        </p:blipFill>
        <p:spPr>
          <a:xfrm>
            <a:off x="6730017" y="3734700"/>
            <a:ext cx="4052284" cy="2051538"/>
          </a:xfrm>
          <a:prstGeom prst="rect">
            <a:avLst/>
          </a:prstGeom>
          <a:noFill/>
          <a:ln>
            <a:noFill/>
          </a:ln>
        </p:spPr>
      </p:pic>
      <p:pic>
        <p:nvPicPr>
          <p:cNvPr id="6" name="Google Shape;384;p3">
            <a:extLst>
              <a:ext uri="{FF2B5EF4-FFF2-40B4-BE49-F238E27FC236}">
                <a16:creationId xmlns:a16="http://schemas.microsoft.com/office/drawing/2014/main" id="{11F35CAF-88CF-4260-9443-277746C7BA70}"/>
              </a:ext>
            </a:extLst>
          </p:cNvPr>
          <p:cNvPicPr preferRelativeResize="0"/>
          <p:nvPr/>
        </p:nvPicPr>
        <p:blipFill rotWithShape="1">
          <a:blip r:embed="rId4">
            <a:alphaModFix/>
          </a:blip>
          <a:srcRect/>
          <a:stretch/>
        </p:blipFill>
        <p:spPr>
          <a:xfrm>
            <a:off x="750059" y="2241146"/>
            <a:ext cx="5199442" cy="3724225"/>
          </a:xfrm>
          <a:prstGeom prst="rect">
            <a:avLst/>
          </a:prstGeom>
          <a:noFill/>
          <a:ln>
            <a:noFill/>
          </a:ln>
        </p:spPr>
      </p:pic>
    </p:spTree>
    <p:extLst>
      <p:ext uri="{BB962C8B-B14F-4D97-AF65-F5344CB8AC3E}">
        <p14:creationId xmlns:p14="http://schemas.microsoft.com/office/powerpoint/2010/main" val="80480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404;p4">
            <a:extLst>
              <a:ext uri="{FF2B5EF4-FFF2-40B4-BE49-F238E27FC236}">
                <a16:creationId xmlns:a16="http://schemas.microsoft.com/office/drawing/2014/main" id="{6291F742-1187-46C2-8A8C-EA0537DD9EC0}"/>
              </a:ext>
            </a:extLst>
          </p:cNvPr>
          <p:cNvPicPr preferRelativeResize="0"/>
          <p:nvPr/>
        </p:nvPicPr>
        <p:blipFill rotWithShape="1">
          <a:blip r:embed="rId2">
            <a:alphaModFix/>
          </a:blip>
          <a:srcRect r="60128"/>
          <a:stretch/>
        </p:blipFill>
        <p:spPr>
          <a:xfrm>
            <a:off x="10620653" y="4661516"/>
            <a:ext cx="575981" cy="659686"/>
          </a:xfrm>
          <a:prstGeom prst="rect">
            <a:avLst/>
          </a:prstGeom>
          <a:noFill/>
          <a:ln>
            <a:noFill/>
          </a:ln>
        </p:spPr>
      </p:pic>
      <p:sp>
        <p:nvSpPr>
          <p:cNvPr id="4" name="Text Placeholder 1">
            <a:extLst>
              <a:ext uri="{FF2B5EF4-FFF2-40B4-BE49-F238E27FC236}">
                <a16:creationId xmlns:a16="http://schemas.microsoft.com/office/drawing/2014/main" id="{7AFF9948-F03F-4DA5-B9F1-B57BAD878FE1}"/>
              </a:ext>
            </a:extLst>
          </p:cNvPr>
          <p:cNvSpPr>
            <a:spLocks noGrp="1"/>
          </p:cNvSpPr>
          <p:nvPr>
            <p:ph type="body" sz="quarter" idx="13"/>
          </p:nvPr>
        </p:nvSpPr>
        <p:spPr>
          <a:xfrm>
            <a:off x="434391" y="401628"/>
            <a:ext cx="11126238" cy="584000"/>
          </a:xfrm>
        </p:spPr>
        <p:txBody>
          <a:bodyPr/>
          <a:lstStyle/>
          <a:p>
            <a:r>
              <a:rPr lang="en-IE" sz="3000" b="1" dirty="0"/>
              <a:t>Introduction to LCA</a:t>
            </a:r>
          </a:p>
        </p:txBody>
      </p:sp>
      <p:pic>
        <p:nvPicPr>
          <p:cNvPr id="5" name="Google Shape;392;p4">
            <a:extLst>
              <a:ext uri="{FF2B5EF4-FFF2-40B4-BE49-F238E27FC236}">
                <a16:creationId xmlns:a16="http://schemas.microsoft.com/office/drawing/2014/main" id="{E94B3C24-3F85-4425-B1F0-62C8D22EF3CD}"/>
              </a:ext>
            </a:extLst>
          </p:cNvPr>
          <p:cNvPicPr preferRelativeResize="0"/>
          <p:nvPr/>
        </p:nvPicPr>
        <p:blipFill rotWithShape="1">
          <a:blip r:embed="rId3">
            <a:alphaModFix/>
          </a:blip>
          <a:srcRect/>
          <a:stretch/>
        </p:blipFill>
        <p:spPr>
          <a:xfrm>
            <a:off x="557924" y="2477039"/>
            <a:ext cx="6448535" cy="3441255"/>
          </a:xfrm>
          <a:prstGeom prst="rect">
            <a:avLst/>
          </a:prstGeom>
          <a:noFill/>
          <a:ln>
            <a:noFill/>
          </a:ln>
        </p:spPr>
      </p:pic>
      <p:sp>
        <p:nvSpPr>
          <p:cNvPr id="6" name="Google Shape;393;p4">
            <a:extLst>
              <a:ext uri="{FF2B5EF4-FFF2-40B4-BE49-F238E27FC236}">
                <a16:creationId xmlns:a16="http://schemas.microsoft.com/office/drawing/2014/main" id="{96A3D95F-2F94-4000-A9F1-470F00E06BFE}"/>
              </a:ext>
            </a:extLst>
          </p:cNvPr>
          <p:cNvSpPr txBox="1"/>
          <p:nvPr/>
        </p:nvSpPr>
        <p:spPr>
          <a:xfrm>
            <a:off x="1398787" y="1011034"/>
            <a:ext cx="3377552" cy="120032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a:pPr>
            <a:r>
              <a:rPr lang="en-GB" sz="1800" b="1" dirty="0">
                <a:solidFill>
                  <a:schemeClr val="dk1"/>
                </a:solidFill>
                <a:latin typeface="Arial"/>
                <a:ea typeface="Arial"/>
                <a:cs typeface="Arial"/>
                <a:sym typeface="Arial"/>
              </a:rPr>
              <a:t>Goal &amp; Scope definition</a:t>
            </a:r>
            <a:endParaRPr dirty="0"/>
          </a:p>
          <a:p>
            <a:pPr marL="342900" marR="0" lvl="0" indent="-342900" algn="l" rtl="0">
              <a:spcBef>
                <a:spcPts val="0"/>
              </a:spcBef>
              <a:spcAft>
                <a:spcPts val="0"/>
              </a:spcAft>
              <a:buClr>
                <a:schemeClr val="dk1"/>
              </a:buClr>
              <a:buSzPts val="1800"/>
              <a:buFont typeface="Arial"/>
              <a:buAutoNum type="arabicPeriod"/>
            </a:pPr>
            <a:r>
              <a:rPr lang="en-GB" sz="1800" b="1" dirty="0">
                <a:solidFill>
                  <a:schemeClr val="dk1"/>
                </a:solidFill>
                <a:latin typeface="Arial"/>
                <a:ea typeface="Arial"/>
                <a:cs typeface="Arial"/>
                <a:sym typeface="Arial"/>
              </a:rPr>
              <a:t>Inventory Analysis</a:t>
            </a:r>
            <a:endParaRPr dirty="0"/>
          </a:p>
          <a:p>
            <a:pPr marL="342900" marR="0" lvl="0" indent="-342900" algn="l" rtl="0">
              <a:spcBef>
                <a:spcPts val="0"/>
              </a:spcBef>
              <a:spcAft>
                <a:spcPts val="0"/>
              </a:spcAft>
              <a:buClr>
                <a:schemeClr val="accent6"/>
              </a:buClr>
              <a:buSzPts val="1800"/>
              <a:buFont typeface="Arial"/>
              <a:buAutoNum type="arabicPeriod"/>
            </a:pPr>
            <a:r>
              <a:rPr lang="en-GB" sz="1800" b="1" dirty="0">
                <a:solidFill>
                  <a:schemeClr val="accent6"/>
                </a:solidFill>
                <a:latin typeface="Arial"/>
                <a:ea typeface="Arial"/>
                <a:cs typeface="Arial"/>
                <a:sym typeface="Arial"/>
              </a:rPr>
              <a:t>Impact assessment</a:t>
            </a:r>
            <a:endParaRPr dirty="0"/>
          </a:p>
          <a:p>
            <a:pPr marL="342900" marR="0" lvl="0" indent="-342900" algn="l" rtl="0">
              <a:spcBef>
                <a:spcPts val="0"/>
              </a:spcBef>
              <a:spcAft>
                <a:spcPts val="0"/>
              </a:spcAft>
              <a:buClr>
                <a:schemeClr val="dk1"/>
              </a:buClr>
              <a:buSzPts val="1800"/>
              <a:buFont typeface="Arial"/>
              <a:buAutoNum type="arabicPeriod"/>
            </a:pPr>
            <a:r>
              <a:rPr lang="en-GB" sz="1800" b="1" dirty="0">
                <a:solidFill>
                  <a:schemeClr val="dk1"/>
                </a:solidFill>
                <a:latin typeface="Arial"/>
                <a:ea typeface="Arial"/>
                <a:cs typeface="Arial"/>
                <a:sym typeface="Arial"/>
              </a:rPr>
              <a:t>Interpretation</a:t>
            </a:r>
            <a:endParaRPr dirty="0"/>
          </a:p>
        </p:txBody>
      </p:sp>
      <p:sp>
        <p:nvSpPr>
          <p:cNvPr id="7" name="Google Shape;394;p4">
            <a:extLst>
              <a:ext uri="{FF2B5EF4-FFF2-40B4-BE49-F238E27FC236}">
                <a16:creationId xmlns:a16="http://schemas.microsoft.com/office/drawing/2014/main" id="{1F1C2FB8-5B0A-4881-B58E-1610B24F9BB0}"/>
              </a:ext>
            </a:extLst>
          </p:cNvPr>
          <p:cNvSpPr txBox="1"/>
          <p:nvPr/>
        </p:nvSpPr>
        <p:spPr>
          <a:xfrm>
            <a:off x="3935480" y="1276710"/>
            <a:ext cx="32030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&lt;&gt; </a:t>
            </a:r>
            <a:r>
              <a:rPr lang="en-GB" sz="1800" dirty="0">
                <a:solidFill>
                  <a:schemeClr val="lt2"/>
                </a:solidFill>
                <a:latin typeface="Arial"/>
                <a:ea typeface="Arial"/>
                <a:cs typeface="Arial"/>
                <a:sym typeface="Arial"/>
              </a:rPr>
              <a:t>Data collected</a:t>
            </a:r>
            <a:r>
              <a:rPr lang="en-GB" sz="1800" dirty="0">
                <a:solidFill>
                  <a:schemeClr val="dk1"/>
                </a:solidFill>
                <a:latin typeface="Arial"/>
                <a:ea typeface="Arial"/>
                <a:cs typeface="Arial"/>
                <a:sym typeface="Arial"/>
              </a:rPr>
              <a:t> /</a:t>
            </a:r>
            <a:r>
              <a:rPr lang="en-GB" sz="1800" dirty="0">
                <a:solidFill>
                  <a:schemeClr val="accent5">
                    <a:lumMod val="50000"/>
                  </a:schemeClr>
                </a:solidFill>
                <a:latin typeface="Arial"/>
                <a:ea typeface="Arial"/>
                <a:cs typeface="Arial"/>
                <a:sym typeface="Arial"/>
              </a:rPr>
              <a:t> Data used</a:t>
            </a:r>
            <a:endParaRPr dirty="0">
              <a:solidFill>
                <a:schemeClr val="accent5">
                  <a:lumMod val="50000"/>
                </a:schemeClr>
              </a:solidFill>
            </a:endParaRPr>
          </a:p>
        </p:txBody>
      </p:sp>
      <p:pic>
        <p:nvPicPr>
          <p:cNvPr id="8" name="Google Shape;395;p4">
            <a:extLst>
              <a:ext uri="{FF2B5EF4-FFF2-40B4-BE49-F238E27FC236}">
                <a16:creationId xmlns:a16="http://schemas.microsoft.com/office/drawing/2014/main" id="{7ED348D8-393E-4914-BD7C-F910D9497DD3}"/>
              </a:ext>
            </a:extLst>
          </p:cNvPr>
          <p:cNvPicPr preferRelativeResize="0"/>
          <p:nvPr/>
        </p:nvPicPr>
        <p:blipFill rotWithShape="1">
          <a:blip r:embed="rId4">
            <a:alphaModFix/>
          </a:blip>
          <a:srcRect/>
          <a:stretch/>
        </p:blipFill>
        <p:spPr>
          <a:xfrm>
            <a:off x="10548958" y="5331632"/>
            <a:ext cx="757239" cy="378620"/>
          </a:xfrm>
          <a:prstGeom prst="rect">
            <a:avLst/>
          </a:prstGeom>
          <a:noFill/>
          <a:ln>
            <a:noFill/>
          </a:ln>
        </p:spPr>
      </p:pic>
      <p:sp>
        <p:nvSpPr>
          <p:cNvPr id="9" name="Google Shape;396;p4">
            <a:extLst>
              <a:ext uri="{FF2B5EF4-FFF2-40B4-BE49-F238E27FC236}">
                <a16:creationId xmlns:a16="http://schemas.microsoft.com/office/drawing/2014/main" id="{034AC1D3-976D-4FA8-9F56-22B69C6DFB8C}"/>
              </a:ext>
            </a:extLst>
          </p:cNvPr>
          <p:cNvSpPr txBox="1"/>
          <p:nvPr/>
        </p:nvSpPr>
        <p:spPr>
          <a:xfrm>
            <a:off x="9230924" y="955754"/>
            <a:ext cx="3474220" cy="30777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400" i="1" dirty="0">
                <a:solidFill>
                  <a:schemeClr val="dk1"/>
                </a:solidFill>
                <a:latin typeface="Arial"/>
                <a:ea typeface="Arial"/>
                <a:cs typeface="Arial"/>
                <a:sym typeface="Arial"/>
              </a:rPr>
              <a:t>EF: emission factor</a:t>
            </a:r>
            <a:endParaRPr dirty="0"/>
          </a:p>
        </p:txBody>
      </p:sp>
      <p:sp>
        <p:nvSpPr>
          <p:cNvPr id="10" name="Google Shape;397;p4">
            <a:extLst>
              <a:ext uri="{FF2B5EF4-FFF2-40B4-BE49-F238E27FC236}">
                <a16:creationId xmlns:a16="http://schemas.microsoft.com/office/drawing/2014/main" id="{A2254C8E-61EA-4E85-A62E-E35A81A3F873}"/>
              </a:ext>
            </a:extLst>
          </p:cNvPr>
          <p:cNvSpPr txBox="1"/>
          <p:nvPr/>
        </p:nvSpPr>
        <p:spPr>
          <a:xfrm>
            <a:off x="8119585" y="1181403"/>
            <a:ext cx="3638024"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1" dirty="0">
                <a:solidFill>
                  <a:schemeClr val="accent5">
                    <a:lumMod val="50000"/>
                  </a:schemeClr>
                </a:solidFill>
                <a:latin typeface="Arial"/>
                <a:ea typeface="Arial"/>
                <a:cs typeface="Arial"/>
                <a:sym typeface="Arial"/>
              </a:rPr>
              <a:t>EF </a:t>
            </a:r>
            <a:r>
              <a:rPr lang="en-GB" sz="1400" i="1" dirty="0">
                <a:solidFill>
                  <a:schemeClr val="dk1"/>
                </a:solidFill>
                <a:latin typeface="Arial"/>
                <a:ea typeface="Arial"/>
                <a:cs typeface="Arial"/>
                <a:sym typeface="Arial"/>
              </a:rPr>
              <a:t>= emission / unit of interest</a:t>
            </a:r>
            <a:endParaRPr dirty="0"/>
          </a:p>
          <a:p>
            <a:pPr marL="0" marR="0" lvl="0" indent="0" algn="r" rtl="0">
              <a:spcBef>
                <a:spcPts val="0"/>
              </a:spcBef>
              <a:spcAft>
                <a:spcPts val="0"/>
              </a:spcAft>
              <a:buNone/>
            </a:pPr>
            <a:r>
              <a:rPr lang="en-GB" sz="1400" i="1" dirty="0">
                <a:solidFill>
                  <a:schemeClr val="dk1"/>
                </a:solidFill>
                <a:latin typeface="Arial"/>
                <a:ea typeface="Arial"/>
                <a:cs typeface="Arial"/>
                <a:sym typeface="Arial"/>
              </a:rPr>
              <a:t>i.e.: (kgCO2eq) / (kg of material)</a:t>
            </a:r>
            <a:endParaRPr dirty="0"/>
          </a:p>
        </p:txBody>
      </p:sp>
      <p:sp>
        <p:nvSpPr>
          <p:cNvPr id="11" name="Google Shape;398;p4">
            <a:extLst>
              <a:ext uri="{FF2B5EF4-FFF2-40B4-BE49-F238E27FC236}">
                <a16:creationId xmlns:a16="http://schemas.microsoft.com/office/drawing/2014/main" id="{1470E368-91A4-44E5-BEF7-6A179221136C}"/>
              </a:ext>
            </a:extLst>
          </p:cNvPr>
          <p:cNvSpPr txBox="1"/>
          <p:nvPr/>
        </p:nvSpPr>
        <p:spPr>
          <a:xfrm>
            <a:off x="7365596" y="2302694"/>
            <a:ext cx="461186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6"/>
                </a:solidFill>
                <a:latin typeface="Arial"/>
                <a:ea typeface="Arial"/>
                <a:cs typeface="Arial"/>
                <a:sym typeface="Arial"/>
              </a:rPr>
              <a:t>Impact Assessment, for GHG</a:t>
            </a:r>
            <a:endParaRPr dirty="0"/>
          </a:p>
          <a:p>
            <a:pPr marL="0" marR="0" lvl="0" indent="0" algn="l" rtl="0">
              <a:spcBef>
                <a:spcPts val="0"/>
              </a:spcBef>
              <a:spcAft>
                <a:spcPts val="0"/>
              </a:spcAft>
              <a:buNone/>
            </a:pPr>
            <a:r>
              <a:rPr lang="en-GB" sz="1800" dirty="0">
                <a:solidFill>
                  <a:schemeClr val="accent6"/>
                </a:solidFill>
                <a:latin typeface="Arial"/>
                <a:ea typeface="Arial"/>
                <a:cs typeface="Arial"/>
                <a:sym typeface="Arial"/>
              </a:rPr>
              <a:t>	</a:t>
            </a:r>
            <a:r>
              <a:rPr lang="en-GB" sz="1800" dirty="0">
                <a:solidFill>
                  <a:schemeClr val="dk1"/>
                </a:solidFill>
                <a:latin typeface="Arial"/>
                <a:ea typeface="Arial"/>
                <a:cs typeface="Arial"/>
                <a:sym typeface="Arial"/>
              </a:rPr>
              <a:t>	= (</a:t>
            </a:r>
            <a:r>
              <a:rPr lang="en-GB" sz="1800" dirty="0">
                <a:solidFill>
                  <a:schemeClr val="accent5">
                    <a:lumMod val="50000"/>
                  </a:schemeClr>
                </a:solidFill>
                <a:latin typeface="Arial"/>
                <a:ea typeface="Arial"/>
                <a:cs typeface="Arial"/>
                <a:sym typeface="Arial"/>
              </a:rPr>
              <a:t>kgCO2eq/kg</a:t>
            </a:r>
            <a:r>
              <a:rPr lang="en-GB" sz="1800" dirty="0">
                <a:solidFill>
                  <a:schemeClr val="dk1"/>
                </a:solidFill>
                <a:latin typeface="Arial"/>
                <a:ea typeface="Arial"/>
                <a:cs typeface="Arial"/>
                <a:sym typeface="Arial"/>
              </a:rPr>
              <a:t>) * (</a:t>
            </a:r>
            <a:r>
              <a:rPr lang="en-GB" sz="1800" dirty="0">
                <a:solidFill>
                  <a:schemeClr val="accent1"/>
                </a:solidFill>
                <a:latin typeface="Arial"/>
                <a:ea typeface="Arial"/>
                <a:cs typeface="Arial"/>
                <a:sym typeface="Arial"/>
              </a:rPr>
              <a:t>kg</a:t>
            </a:r>
            <a:r>
              <a:rPr lang="en-GB" sz="1800"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		=</a:t>
            </a:r>
            <a:r>
              <a:rPr lang="en-GB" sz="1800" dirty="0">
                <a:solidFill>
                  <a:schemeClr val="accent6"/>
                </a:solidFill>
                <a:latin typeface="Arial"/>
                <a:ea typeface="Arial"/>
                <a:cs typeface="Arial"/>
                <a:sym typeface="Arial"/>
              </a:rPr>
              <a:t> kgCO2eq</a:t>
            </a:r>
            <a:endParaRPr dirty="0"/>
          </a:p>
        </p:txBody>
      </p:sp>
      <p:sp>
        <p:nvSpPr>
          <p:cNvPr id="12" name="Google Shape;399;p4">
            <a:extLst>
              <a:ext uri="{FF2B5EF4-FFF2-40B4-BE49-F238E27FC236}">
                <a16:creationId xmlns:a16="http://schemas.microsoft.com/office/drawing/2014/main" id="{97848AE6-F041-4DEB-8501-5C6A4B864973}"/>
              </a:ext>
            </a:extLst>
          </p:cNvPr>
          <p:cNvSpPr txBox="1"/>
          <p:nvPr/>
        </p:nvSpPr>
        <p:spPr>
          <a:xfrm>
            <a:off x="7329548" y="3644603"/>
            <a:ext cx="23117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Arial"/>
                <a:ea typeface="Arial"/>
                <a:cs typeface="Arial"/>
                <a:sym typeface="Arial"/>
              </a:rPr>
              <a:t>Primary data</a:t>
            </a:r>
            <a:endParaRPr dirty="0"/>
          </a:p>
          <a:p>
            <a:pPr marL="0" marR="0" lvl="0" indent="0" algn="l" rtl="0">
              <a:spcBef>
                <a:spcPts val="0"/>
              </a:spcBef>
              <a:spcAft>
                <a:spcPts val="0"/>
              </a:spcAft>
              <a:buNone/>
            </a:pPr>
            <a:r>
              <a:rPr lang="en-GB" sz="1600" b="1" i="1" dirty="0">
                <a:solidFill>
                  <a:schemeClr val="dk1"/>
                </a:solidFill>
                <a:latin typeface="Arial"/>
                <a:ea typeface="Arial"/>
                <a:cs typeface="Arial"/>
                <a:sym typeface="Arial"/>
              </a:rPr>
              <a:t>Supplier-specific</a:t>
            </a:r>
            <a:endParaRPr dirty="0"/>
          </a:p>
        </p:txBody>
      </p:sp>
      <p:sp>
        <p:nvSpPr>
          <p:cNvPr id="13" name="Google Shape;400;p4">
            <a:extLst>
              <a:ext uri="{FF2B5EF4-FFF2-40B4-BE49-F238E27FC236}">
                <a16:creationId xmlns:a16="http://schemas.microsoft.com/office/drawing/2014/main" id="{C1B4C4B7-43A9-473C-B7C2-447E71095665}"/>
              </a:ext>
            </a:extLst>
          </p:cNvPr>
          <p:cNvSpPr txBox="1"/>
          <p:nvPr/>
        </p:nvSpPr>
        <p:spPr>
          <a:xfrm>
            <a:off x="7369276" y="5033805"/>
            <a:ext cx="177920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lumMod val="50000"/>
                  </a:schemeClr>
                </a:solidFill>
                <a:latin typeface="Arial"/>
                <a:ea typeface="Arial"/>
                <a:cs typeface="Arial"/>
                <a:sym typeface="Arial"/>
              </a:rPr>
              <a:t>Secondary data</a:t>
            </a:r>
            <a:endParaRPr sz="1600" b="1" dirty="0">
              <a:solidFill>
                <a:schemeClr val="accent5">
                  <a:lumMod val="50000"/>
                </a:schemeClr>
              </a:solidFill>
              <a:latin typeface="Arial"/>
              <a:ea typeface="Arial"/>
              <a:cs typeface="Arial"/>
              <a:sym typeface="Arial"/>
            </a:endParaRPr>
          </a:p>
        </p:txBody>
      </p:sp>
      <p:pic>
        <p:nvPicPr>
          <p:cNvPr id="14" name="Google Shape;401;p4">
            <a:extLst>
              <a:ext uri="{FF2B5EF4-FFF2-40B4-BE49-F238E27FC236}">
                <a16:creationId xmlns:a16="http://schemas.microsoft.com/office/drawing/2014/main" id="{13ABECFC-3D8A-4891-8C77-A132F3DD95ED}"/>
              </a:ext>
            </a:extLst>
          </p:cNvPr>
          <p:cNvPicPr preferRelativeResize="0"/>
          <p:nvPr/>
        </p:nvPicPr>
        <p:blipFill rotWithShape="1">
          <a:blip r:embed="rId5">
            <a:alphaModFix/>
          </a:blip>
          <a:srcRect/>
          <a:stretch/>
        </p:blipFill>
        <p:spPr>
          <a:xfrm>
            <a:off x="9326708" y="4927313"/>
            <a:ext cx="1293945" cy="212207"/>
          </a:xfrm>
          <a:prstGeom prst="rect">
            <a:avLst/>
          </a:prstGeom>
          <a:noFill/>
          <a:ln>
            <a:noFill/>
          </a:ln>
        </p:spPr>
      </p:pic>
      <p:pic>
        <p:nvPicPr>
          <p:cNvPr id="15" name="Google Shape;402;p4">
            <a:extLst>
              <a:ext uri="{FF2B5EF4-FFF2-40B4-BE49-F238E27FC236}">
                <a16:creationId xmlns:a16="http://schemas.microsoft.com/office/drawing/2014/main" id="{ACA2315E-8E21-47C7-A295-2EC70F63ABF8}"/>
              </a:ext>
            </a:extLst>
          </p:cNvPr>
          <p:cNvPicPr preferRelativeResize="0"/>
          <p:nvPr/>
        </p:nvPicPr>
        <p:blipFill rotWithShape="1">
          <a:blip r:embed="rId6">
            <a:alphaModFix/>
          </a:blip>
          <a:srcRect/>
          <a:stretch/>
        </p:blipFill>
        <p:spPr>
          <a:xfrm>
            <a:off x="9067290" y="5190309"/>
            <a:ext cx="1470921" cy="378620"/>
          </a:xfrm>
          <a:prstGeom prst="rect">
            <a:avLst/>
          </a:prstGeom>
          <a:noFill/>
          <a:ln>
            <a:noFill/>
          </a:ln>
        </p:spPr>
      </p:pic>
      <p:sp>
        <p:nvSpPr>
          <p:cNvPr id="17" name="Google Shape;405;p4">
            <a:extLst>
              <a:ext uri="{FF2B5EF4-FFF2-40B4-BE49-F238E27FC236}">
                <a16:creationId xmlns:a16="http://schemas.microsoft.com/office/drawing/2014/main" id="{D0EB78E5-ED4E-4478-8495-9421DADCEEF1}"/>
              </a:ext>
            </a:extLst>
          </p:cNvPr>
          <p:cNvSpPr txBox="1"/>
          <p:nvPr/>
        </p:nvSpPr>
        <p:spPr>
          <a:xfrm>
            <a:off x="9176559" y="3651968"/>
            <a:ext cx="301863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dirty="0">
                <a:solidFill>
                  <a:srgbClr val="00663C"/>
                </a:solidFill>
                <a:latin typeface="Arial"/>
                <a:ea typeface="Arial"/>
                <a:cs typeface="Arial"/>
                <a:sym typeface="Arial"/>
              </a:rPr>
              <a:t>+ accuracy</a:t>
            </a:r>
            <a:endParaRPr dirty="0"/>
          </a:p>
          <a:p>
            <a:pPr marL="0" marR="0" lvl="0" indent="0" algn="l" rtl="0">
              <a:spcBef>
                <a:spcPts val="0"/>
              </a:spcBef>
              <a:spcAft>
                <a:spcPts val="0"/>
              </a:spcAft>
              <a:buNone/>
            </a:pPr>
            <a:r>
              <a:rPr lang="en-GB" sz="1400" i="1" dirty="0">
                <a:solidFill>
                  <a:srgbClr val="00663C"/>
                </a:solidFill>
                <a:latin typeface="Arial"/>
                <a:ea typeface="Arial"/>
                <a:cs typeface="Arial"/>
                <a:sym typeface="Arial"/>
              </a:rPr>
              <a:t>+ collaboration</a:t>
            </a:r>
            <a:endParaRPr dirty="0"/>
          </a:p>
          <a:p>
            <a:pPr marL="0" marR="0" lvl="0" indent="0" algn="l" rtl="0">
              <a:spcBef>
                <a:spcPts val="0"/>
              </a:spcBef>
              <a:spcAft>
                <a:spcPts val="0"/>
              </a:spcAft>
              <a:buNone/>
            </a:pPr>
            <a:r>
              <a:rPr lang="en-GB" sz="1400" i="1" dirty="0">
                <a:solidFill>
                  <a:schemeClr val="accent2"/>
                </a:solidFill>
                <a:latin typeface="Arial"/>
                <a:ea typeface="Arial"/>
                <a:cs typeface="Arial"/>
                <a:sym typeface="Arial"/>
              </a:rPr>
              <a:t>- difficult to obtain</a:t>
            </a:r>
            <a:endParaRPr dirty="0"/>
          </a:p>
        </p:txBody>
      </p:sp>
    </p:spTree>
    <p:extLst>
      <p:ext uri="{BB962C8B-B14F-4D97-AF65-F5344CB8AC3E}">
        <p14:creationId xmlns:p14="http://schemas.microsoft.com/office/powerpoint/2010/main" val="10926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1F155-648D-DB7B-CAC3-87B2CA964190}"/>
              </a:ext>
            </a:extLst>
          </p:cNvPr>
          <p:cNvSpPr>
            <a:spLocks noGrp="1"/>
          </p:cNvSpPr>
          <p:nvPr>
            <p:ph type="body" sz="quarter" idx="13"/>
          </p:nvPr>
        </p:nvSpPr>
        <p:spPr>
          <a:xfrm>
            <a:off x="434391" y="401628"/>
            <a:ext cx="11126238" cy="584000"/>
          </a:xfrm>
        </p:spPr>
        <p:txBody>
          <a:bodyPr/>
          <a:lstStyle/>
          <a:p>
            <a:r>
              <a:rPr lang="en-IE" sz="3000" b="1" dirty="0"/>
              <a:t>Introduction to LCA</a:t>
            </a:r>
          </a:p>
        </p:txBody>
      </p:sp>
      <p:pic>
        <p:nvPicPr>
          <p:cNvPr id="9" name="Google Shape;414;p5">
            <a:extLst>
              <a:ext uri="{FF2B5EF4-FFF2-40B4-BE49-F238E27FC236}">
                <a16:creationId xmlns:a16="http://schemas.microsoft.com/office/drawing/2014/main" id="{8BDFE656-D65B-4CC8-A3BD-6FB931DCC71F}"/>
              </a:ext>
            </a:extLst>
          </p:cNvPr>
          <p:cNvPicPr preferRelativeResize="0"/>
          <p:nvPr/>
        </p:nvPicPr>
        <p:blipFill rotWithShape="1">
          <a:blip r:embed="rId2">
            <a:alphaModFix/>
          </a:blip>
          <a:srcRect/>
          <a:stretch/>
        </p:blipFill>
        <p:spPr>
          <a:xfrm>
            <a:off x="609470" y="924225"/>
            <a:ext cx="9868030" cy="4855171"/>
          </a:xfrm>
          <a:prstGeom prst="rect">
            <a:avLst/>
          </a:prstGeom>
          <a:noFill/>
          <a:ln>
            <a:noFill/>
          </a:ln>
        </p:spPr>
      </p:pic>
    </p:spTree>
    <p:extLst>
      <p:ext uri="{BB962C8B-B14F-4D97-AF65-F5344CB8AC3E}">
        <p14:creationId xmlns:p14="http://schemas.microsoft.com/office/powerpoint/2010/main" val="608263019"/>
      </p:ext>
    </p:extLst>
  </p:cSld>
  <p:clrMapOvr>
    <a:masterClrMapping/>
  </p:clrMapOvr>
</p:sld>
</file>

<file path=ppt/theme/theme1.xml><?xml version="1.0" encoding="utf-8"?>
<a:theme xmlns:a="http://schemas.openxmlformats.org/drawingml/2006/main" name="Introduction slide Dark Green">
  <a:themeElements>
    <a:clrScheme name="Clean Aviation 1">
      <a:dk1>
        <a:srgbClr val="006EAB"/>
      </a:dk1>
      <a:lt1>
        <a:srgbClr val="79B51D"/>
      </a:lt1>
      <a:dk2>
        <a:srgbClr val="0093D1"/>
      </a:dk2>
      <a:lt2>
        <a:srgbClr val="199C69"/>
      </a:lt2>
      <a:accent1>
        <a:srgbClr val="006DAB"/>
      </a:accent1>
      <a:accent2>
        <a:srgbClr val="78B51D"/>
      </a:accent2>
      <a:accent3>
        <a:srgbClr val="0092D0"/>
      </a:accent3>
      <a:accent4>
        <a:srgbClr val="199C69"/>
      </a:accent4>
      <a:accent5>
        <a:srgbClr val="FFFFFF"/>
      </a:accent5>
      <a:accent6>
        <a:srgbClr val="FFC000"/>
      </a:accent6>
      <a:hlink>
        <a:srgbClr val="78B51D"/>
      </a:hlink>
      <a:folHlink>
        <a:srgbClr val="006D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FBB2B69-D4DD-BF4A-8C26-3BF84EFA091C}" vid="{CA33D41D-3435-944F-887C-7EB1FEF39AEF}"/>
    </a:ext>
  </a:extLst>
</a:theme>
</file>

<file path=ppt/theme/theme2.xml><?xml version="1.0" encoding="utf-8"?>
<a:theme xmlns:a="http://schemas.openxmlformats.org/drawingml/2006/main" name="Introduction slide Light Green">
  <a:themeElements>
    <a:clrScheme name="Clean Aviation 1">
      <a:dk1>
        <a:srgbClr val="006EAB"/>
      </a:dk1>
      <a:lt1>
        <a:srgbClr val="79B51D"/>
      </a:lt1>
      <a:dk2>
        <a:srgbClr val="0093D1"/>
      </a:dk2>
      <a:lt2>
        <a:srgbClr val="199C69"/>
      </a:lt2>
      <a:accent1>
        <a:srgbClr val="006DAB"/>
      </a:accent1>
      <a:accent2>
        <a:srgbClr val="78B51D"/>
      </a:accent2>
      <a:accent3>
        <a:srgbClr val="0092D0"/>
      </a:accent3>
      <a:accent4>
        <a:srgbClr val="199C69"/>
      </a:accent4>
      <a:accent5>
        <a:srgbClr val="FFFFFF"/>
      </a:accent5>
      <a:accent6>
        <a:srgbClr val="FFC000"/>
      </a:accent6>
      <a:hlink>
        <a:srgbClr val="78B51D"/>
      </a:hlink>
      <a:folHlink>
        <a:srgbClr val="006D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FBB2B69-D4DD-BF4A-8C26-3BF84EFA091C}" vid="{DC2BF8F1-0A25-174A-B5E2-D33A7EB81C8B}"/>
    </a:ext>
  </a:extLst>
</a:theme>
</file>

<file path=ppt/theme/theme3.xml><?xml version="1.0" encoding="utf-8"?>
<a:theme xmlns:a="http://schemas.openxmlformats.org/drawingml/2006/main" name="Introduction slide Blue">
  <a:themeElements>
    <a:clrScheme name="Clean Aviation 1">
      <a:dk1>
        <a:srgbClr val="006EAB"/>
      </a:dk1>
      <a:lt1>
        <a:srgbClr val="79B51D"/>
      </a:lt1>
      <a:dk2>
        <a:srgbClr val="0093D1"/>
      </a:dk2>
      <a:lt2>
        <a:srgbClr val="199C69"/>
      </a:lt2>
      <a:accent1>
        <a:srgbClr val="006DAB"/>
      </a:accent1>
      <a:accent2>
        <a:srgbClr val="78B51D"/>
      </a:accent2>
      <a:accent3>
        <a:srgbClr val="0092D0"/>
      </a:accent3>
      <a:accent4>
        <a:srgbClr val="199C69"/>
      </a:accent4>
      <a:accent5>
        <a:srgbClr val="FFFFFF"/>
      </a:accent5>
      <a:accent6>
        <a:srgbClr val="FFC000"/>
      </a:accent6>
      <a:hlink>
        <a:srgbClr val="78B51D"/>
      </a:hlink>
      <a:folHlink>
        <a:srgbClr val="006D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FBB2B69-D4DD-BF4A-8C26-3BF84EFA091C}" vid="{0ECA8962-ECDC-9647-BFCD-C2E162E4D168}"/>
    </a:ext>
  </a:extLst>
</a:theme>
</file>

<file path=ppt/theme/theme4.xml><?xml version="1.0" encoding="utf-8"?>
<a:theme xmlns:a="http://schemas.openxmlformats.org/drawingml/2006/main" name="Inside Silde">
  <a:themeElements>
    <a:clrScheme name="Clean Aviation 1">
      <a:dk1>
        <a:srgbClr val="006EAB"/>
      </a:dk1>
      <a:lt1>
        <a:srgbClr val="79B51D"/>
      </a:lt1>
      <a:dk2>
        <a:srgbClr val="0093D1"/>
      </a:dk2>
      <a:lt2>
        <a:srgbClr val="199C69"/>
      </a:lt2>
      <a:accent1>
        <a:srgbClr val="006DAB"/>
      </a:accent1>
      <a:accent2>
        <a:srgbClr val="78B51D"/>
      </a:accent2>
      <a:accent3>
        <a:srgbClr val="0092D0"/>
      </a:accent3>
      <a:accent4>
        <a:srgbClr val="199C69"/>
      </a:accent4>
      <a:accent5>
        <a:srgbClr val="FFFFFF"/>
      </a:accent5>
      <a:accent6>
        <a:srgbClr val="FFC000"/>
      </a:accent6>
      <a:hlink>
        <a:srgbClr val="78B51D"/>
      </a:hlink>
      <a:folHlink>
        <a:srgbClr val="006D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FBB2B69-D4DD-BF4A-8C26-3BF84EFA091C}" vid="{2E9F092A-BE73-B94B-9EEC-1D2B94240CF9}"/>
    </a:ext>
  </a:extLst>
</a:theme>
</file>

<file path=ppt/theme/theme5.xml><?xml version="1.0" encoding="utf-8"?>
<a:theme xmlns:a="http://schemas.openxmlformats.org/drawingml/2006/main" name="1_Introduction slide Blue">
  <a:themeElements>
    <a:clrScheme name="Clean Aviation 1">
      <a:dk1>
        <a:srgbClr val="006EAB"/>
      </a:dk1>
      <a:lt1>
        <a:srgbClr val="79B51D"/>
      </a:lt1>
      <a:dk2>
        <a:srgbClr val="0093D1"/>
      </a:dk2>
      <a:lt2>
        <a:srgbClr val="199C69"/>
      </a:lt2>
      <a:accent1>
        <a:srgbClr val="006DAB"/>
      </a:accent1>
      <a:accent2>
        <a:srgbClr val="78B51D"/>
      </a:accent2>
      <a:accent3>
        <a:srgbClr val="0092D0"/>
      </a:accent3>
      <a:accent4>
        <a:srgbClr val="199C69"/>
      </a:accent4>
      <a:accent5>
        <a:srgbClr val="FFFFFF"/>
      </a:accent5>
      <a:accent6>
        <a:srgbClr val="FFC000"/>
      </a:accent6>
      <a:hlink>
        <a:srgbClr val="78B51D"/>
      </a:hlink>
      <a:folHlink>
        <a:srgbClr val="006D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FBB2B69-D4DD-BF4A-8C26-3BF84EFA091C}" vid="{0BC1DA51-1CD8-424A-ACB8-D65752DB7F66}"/>
    </a:ext>
  </a:extLst>
</a:theme>
</file>

<file path=ppt/theme/theme6.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CleanAviationSimplePresentation</Template>
  <TotalTime>0</TotalTime>
  <Words>1504</Words>
  <Application>Microsoft Office PowerPoint</Application>
  <PresentationFormat>Widescreen</PresentationFormat>
  <Paragraphs>255</Paragraphs>
  <Slides>23</Slides>
  <Notes>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Arial</vt:lpstr>
      <vt:lpstr>Calibri</vt:lpstr>
      <vt:lpstr>Candara</vt:lpstr>
      <vt:lpstr>Courier New</vt:lpstr>
      <vt:lpstr>Wingdings</vt:lpstr>
      <vt:lpstr>Introduction slide Dark Green</vt:lpstr>
      <vt:lpstr>Introduction slide Light Green</vt:lpstr>
      <vt:lpstr>Introduction slide Blue</vt:lpstr>
      <vt:lpstr>Inside Silde</vt:lpstr>
      <vt:lpstr>1_Introduction slide Blue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Vassiliki Vgenopoulou</dc:creator>
  <cp:lastModifiedBy>Vassiliki Vgenopoulou</cp:lastModifiedBy>
  <cp:revision>120</cp:revision>
  <dcterms:created xsi:type="dcterms:W3CDTF">2023-03-20T09:48:25Z</dcterms:created>
  <dcterms:modified xsi:type="dcterms:W3CDTF">2024-10-22T12:57:37Z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bea414f6-d31c-42d7-844a-c2c2412dcf85</vt:lpwstr>
  </property>
  <property fmtid="{D5CDD505-2E9C-101B-9397-08002B2CF9AE}" pid="3" name="LABEL">
    <vt:lpwstr>N</vt:lpwstr>
  </property>
  <property fmtid="{D5CDD505-2E9C-101B-9397-08002B2CF9AE}" pid="4" name="Visual">
    <vt:lpwstr>0</vt:lpwstr>
  </property>
</Properties>
</file>